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7"/>
  </p:notesMasterIdLst>
  <p:handoutMasterIdLst>
    <p:handoutMasterId r:id="rId48"/>
  </p:handoutMasterIdLst>
  <p:sldIdLst>
    <p:sldId id="621" r:id="rId3"/>
    <p:sldId id="1023" r:id="rId4"/>
    <p:sldId id="1024" r:id="rId5"/>
    <p:sldId id="1022" r:id="rId6"/>
    <p:sldId id="966" r:id="rId7"/>
    <p:sldId id="1076" r:id="rId8"/>
    <p:sldId id="1048" r:id="rId9"/>
    <p:sldId id="1012" r:id="rId10"/>
    <p:sldId id="973" r:id="rId11"/>
    <p:sldId id="885" r:id="rId12"/>
    <p:sldId id="887" r:id="rId13"/>
    <p:sldId id="1077" r:id="rId14"/>
    <p:sldId id="889" r:id="rId15"/>
    <p:sldId id="890" r:id="rId16"/>
    <p:sldId id="891" r:id="rId17"/>
    <p:sldId id="893" r:id="rId18"/>
    <p:sldId id="894" r:id="rId19"/>
    <p:sldId id="1038" r:id="rId20"/>
    <p:sldId id="1050" r:id="rId21"/>
    <p:sldId id="469" r:id="rId22"/>
    <p:sldId id="905" r:id="rId23"/>
    <p:sldId id="908" r:id="rId24"/>
    <p:sldId id="909" r:id="rId25"/>
    <p:sldId id="910" r:id="rId26"/>
    <p:sldId id="911" r:id="rId27"/>
    <p:sldId id="912" r:id="rId28"/>
    <p:sldId id="1049" r:id="rId29"/>
    <p:sldId id="916" r:id="rId30"/>
    <p:sldId id="917" r:id="rId31"/>
    <p:sldId id="918" r:id="rId32"/>
    <p:sldId id="919" r:id="rId33"/>
    <p:sldId id="920" r:id="rId34"/>
    <p:sldId id="921" r:id="rId35"/>
    <p:sldId id="922" r:id="rId36"/>
    <p:sldId id="925" r:id="rId37"/>
    <p:sldId id="1018" r:id="rId38"/>
    <p:sldId id="932" r:id="rId39"/>
    <p:sldId id="930" r:id="rId40"/>
    <p:sldId id="934" r:id="rId41"/>
    <p:sldId id="1074" r:id="rId42"/>
    <p:sldId id="944" r:id="rId43"/>
    <p:sldId id="945" r:id="rId44"/>
    <p:sldId id="957" r:id="rId45"/>
    <p:sldId id="946" r:id="rId4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E21"/>
    <a:srgbClr val="FFFF97"/>
    <a:srgbClr val="C49500"/>
    <a:srgbClr val="FFC000"/>
    <a:srgbClr val="376092"/>
    <a:srgbClr val="77933C"/>
    <a:srgbClr val="FFFFCC"/>
    <a:srgbClr val="336600"/>
    <a:srgbClr val="C3D69B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5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9C9DA-6C4C-4396-8101-7B2197E13FE7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CB5CC-6A91-431A-884C-13D28832FE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8286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EDCDB-D056-4BBF-AE28-DC7B6C8EFCB6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F6707-34F2-4A6F-B7A5-E47D796908E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455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C5E92-F2EF-40E6-B92F-4180742B2302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18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02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223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831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5F5945-2959-4072-A8EB-F8D83487FCB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1971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8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0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52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30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72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2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6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1068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5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26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CH" alt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CH" alt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5F5945-2959-4072-A8EB-F8D83487FCBC}" type="slidenum">
              <a:rPr lang="de-CH" alt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3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75D7B-58B5-4D36-ABCE-122CE7137763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10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36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280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250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436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132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431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A18D-4155-4C03-B930-443EC0BB08BA}" type="datetimeFigureOut">
              <a:rPr lang="de-CH" smtClean="0"/>
              <a:t>14.05.2019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D69A-3E8F-4AFD-B2DB-6D965603F6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8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A18D-4155-4C03-B930-443EC0BB08BA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14.05.2019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D69A-3E8F-4AFD-B2DB-6D965603F69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66913" y="2971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11188" y="1124744"/>
            <a:ext cx="7812087" cy="3600450"/>
          </a:xfrm>
          <a:prstGeom prst="rect">
            <a:avLst/>
          </a:prstGeom>
          <a:solidFill>
            <a:srgbClr val="3366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de-CH" altLang="de-DE" sz="3600" dirty="0">
                <a:solidFill>
                  <a:schemeClr val="bg1"/>
                </a:solidFill>
                <a:latin typeface="+mn-lt"/>
              </a:rPr>
              <a:t>Braucht der Säugling einen</a:t>
            </a:r>
          </a:p>
          <a:p>
            <a:pPr algn="ctr" eaLnBrk="1" hangingPunct="1">
              <a:lnSpc>
                <a:spcPct val="150000"/>
              </a:lnSpc>
            </a:pPr>
            <a:r>
              <a:rPr lang="de-CH" altLang="de-DE" sz="3600" dirty="0">
                <a:solidFill>
                  <a:schemeClr val="bg1"/>
                </a:solidFill>
                <a:latin typeface="+mn-lt"/>
              </a:rPr>
              <a:t>Psychosomatiker?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5364163" y="5202238"/>
            <a:ext cx="33115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Dr. med. </a:t>
            </a:r>
            <a:r>
              <a:rPr lang="de-CH" altLang="de-DE" sz="18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Ch</a:t>
            </a:r>
            <a:r>
              <a:rPr lang="de-CH" altLang="de-DE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de-CH" altLang="de-DE" sz="1800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Wüthrich</a:t>
            </a:r>
            <a:endParaRPr lang="de-CH" altLang="de-DE" sz="18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Kinder und Jugendpsychiatrie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Universitätskinderklinik Bern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18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christian.wuethrich@insel.ch</a:t>
            </a:r>
          </a:p>
        </p:txBody>
      </p:sp>
    </p:spTree>
    <p:extLst>
      <p:ext uri="{BB962C8B-B14F-4D97-AF65-F5344CB8AC3E}">
        <p14:creationId xmlns:p14="http://schemas.microsoft.com/office/powerpoint/2010/main" val="276997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CH" altLang="de-DE" sz="2400" dirty="0"/>
              <a:t>Schreien unter dem Gesichtspunkt der Entwicklung </a:t>
            </a:r>
            <a:endParaRPr lang="de-CH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832645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  <a:buFont typeface="Calibri" panose="020F0502020204030204" pitchFamily="34" charset="0"/>
              <a:buChar char="˃"/>
            </a:pPr>
            <a:r>
              <a:rPr lang="de-CH" sz="2200" dirty="0"/>
              <a:t>Schreien des Säuglings = </a:t>
            </a:r>
            <a:r>
              <a:rPr lang="de-CH" sz="2200" b="1" dirty="0"/>
              <a:t>angeborenes Signal </a:t>
            </a:r>
            <a:r>
              <a:rPr lang="de-CH" sz="2200" dirty="0"/>
              <a:t>(vorsprachliche Kommunikation) um …</a:t>
            </a:r>
          </a:p>
          <a:p>
            <a:pPr lvl="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de-CH" sz="2200" dirty="0"/>
              <a:t>seine </a:t>
            </a:r>
            <a:r>
              <a:rPr lang="de-CH" sz="2200" i="1" dirty="0"/>
              <a:t>Befindlichkeit zu äussern</a:t>
            </a:r>
          </a:p>
          <a:p>
            <a:pPr lvl="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de-CH" sz="2200" dirty="0"/>
              <a:t>seine </a:t>
            </a:r>
            <a:r>
              <a:rPr lang="de-CH" sz="2200" i="1" dirty="0"/>
              <a:t>Versorgung sicherzustellen</a:t>
            </a:r>
          </a:p>
          <a:p>
            <a:pPr lvl="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de-CH" sz="2200" dirty="0"/>
              <a:t>die </a:t>
            </a:r>
            <a:r>
              <a:rPr lang="de-CH" sz="2200" i="1" dirty="0"/>
              <a:t>Mutter-Kind-Beziehung </a:t>
            </a:r>
            <a:r>
              <a:rPr lang="de-CH" sz="2200" dirty="0"/>
              <a:t>zu sichern (Bindung!)</a:t>
            </a:r>
          </a:p>
          <a:p>
            <a:pPr lvl="1">
              <a:lnSpc>
                <a:spcPct val="110000"/>
              </a:lnSpc>
              <a:buFont typeface="Calibri" panose="020F0502020204030204" pitchFamily="34" charset="0"/>
              <a:buChar char="˃"/>
            </a:pPr>
            <a:endParaRPr lang="de-CH" sz="2200" dirty="0"/>
          </a:p>
          <a:p>
            <a:pPr lvl="1">
              <a:lnSpc>
                <a:spcPct val="110000"/>
              </a:lnSpc>
              <a:buFont typeface="Calibri" panose="020F0502020204030204" pitchFamily="34" charset="0"/>
              <a:buChar char="˃"/>
            </a:pPr>
            <a:r>
              <a:rPr lang="de-CH" sz="2200" dirty="0"/>
              <a:t>Schreien = </a:t>
            </a:r>
            <a:r>
              <a:rPr lang="de-CH" sz="2200" b="1" dirty="0"/>
              <a:t>Kontaktverhalten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de-CH" sz="2200" dirty="0"/>
              <a:t>fünf Verhaltensweisen, mit denen Säuglinge bei ihren Bezugspersonen Bindungssignale auslösen/auszulösen versuchen</a:t>
            </a:r>
          </a:p>
          <a:p>
            <a:pPr marL="1828800" lvl="3" indent="-457200">
              <a:lnSpc>
                <a:spcPct val="120000"/>
              </a:lnSpc>
              <a:buFont typeface="+mj-lt"/>
              <a:buAutoNum type="arabicPeriod"/>
            </a:pPr>
            <a:r>
              <a:rPr lang="de-CH" sz="2200" dirty="0"/>
              <a:t>Saugen</a:t>
            </a:r>
          </a:p>
          <a:p>
            <a:pPr marL="1828800" lvl="3" indent="-457200">
              <a:lnSpc>
                <a:spcPct val="120000"/>
              </a:lnSpc>
              <a:buFont typeface="+mj-lt"/>
              <a:buAutoNum type="arabicPeriod"/>
            </a:pPr>
            <a:r>
              <a:rPr lang="de-CH" sz="2200" dirty="0">
                <a:solidFill>
                  <a:srgbClr val="DF4E21"/>
                </a:solidFill>
              </a:rPr>
              <a:t>Schreien</a:t>
            </a:r>
          </a:p>
          <a:p>
            <a:pPr marL="1828800" lvl="3" indent="-457200">
              <a:lnSpc>
                <a:spcPct val="120000"/>
              </a:lnSpc>
              <a:buFont typeface="+mj-lt"/>
              <a:buAutoNum type="arabicPeriod"/>
            </a:pPr>
            <a:r>
              <a:rPr lang="de-CH" sz="2200" dirty="0"/>
              <a:t>Greifen/Tasten</a:t>
            </a:r>
          </a:p>
          <a:p>
            <a:pPr marL="1828800" lvl="3" indent="-457200">
              <a:lnSpc>
                <a:spcPct val="120000"/>
              </a:lnSpc>
              <a:buFont typeface="+mj-lt"/>
              <a:buAutoNum type="arabicPeriod"/>
            </a:pPr>
            <a:r>
              <a:rPr lang="de-CH" sz="2200" dirty="0"/>
              <a:t>Lächeln</a:t>
            </a:r>
          </a:p>
          <a:p>
            <a:pPr marL="1828800" lvl="3" indent="-457200">
              <a:lnSpc>
                <a:spcPct val="120000"/>
              </a:lnSpc>
              <a:buFont typeface="+mj-lt"/>
              <a:buAutoNum type="arabicPeriod"/>
            </a:pPr>
            <a:r>
              <a:rPr lang="de-CH" sz="2200" dirty="0"/>
              <a:t>Lautieren</a:t>
            </a:r>
          </a:p>
          <a:p>
            <a:pPr lvl="1">
              <a:lnSpc>
                <a:spcPct val="110000"/>
              </a:lnSpc>
              <a:buFont typeface="Calibri" panose="020F0502020204030204" pitchFamily="34" charset="0"/>
              <a:buChar char="˃"/>
            </a:pPr>
            <a:endParaRPr lang="de-CH" sz="2200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de-CH" sz="2200" dirty="0"/>
              <a:t>	</a:t>
            </a:r>
            <a:r>
              <a:rPr lang="de-CH" sz="2200" b="1" dirty="0">
                <a:solidFill>
                  <a:srgbClr val="DF4E21"/>
                </a:solidFill>
              </a:rPr>
              <a:t> </a:t>
            </a:r>
            <a:r>
              <a:rPr lang="de-CH" altLang="de-DE" sz="17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2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de-CH" sz="2200" b="1" dirty="0">
                <a:solidFill>
                  <a:srgbClr val="DF4E21"/>
                </a:solidFill>
              </a:rPr>
              <a:t>Schreien führt dazu, dass die Umwelt (Eltern) reagiert</a:t>
            </a:r>
          </a:p>
          <a:p>
            <a:pPr lvl="1"/>
            <a:endParaRPr lang="de-CH" sz="1900" b="1" dirty="0">
              <a:solidFill>
                <a:srgbClr val="DF4E21"/>
              </a:solidFill>
            </a:endParaRPr>
          </a:p>
          <a:p>
            <a:pPr lvl="1">
              <a:buFont typeface="Calibri" panose="020F0502020204030204" pitchFamily="34" charset="0"/>
              <a:buChar char="˃"/>
            </a:pPr>
            <a:endParaRPr lang="de-CH" sz="2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980728"/>
            <a:ext cx="79206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de-CH" altLang="de-DE" sz="2200" b="1" dirty="0">
                <a:solidFill>
                  <a:srgbClr val="336699"/>
                </a:solidFill>
                <a:latin typeface="+mn-lt"/>
              </a:rPr>
              <a:t>Das interaktionelle Krankheitsverständnis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762500" cy="5183187"/>
          </a:xfrm>
        </p:spPr>
        <p:txBody>
          <a:bodyPr/>
          <a:lstStyle/>
          <a:p>
            <a:endParaRPr lang="de-CH" altLang="de-DE" sz="2000" dirty="0"/>
          </a:p>
          <a:p>
            <a:endParaRPr lang="de-CH" altLang="de-DE" sz="2000" dirty="0"/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6022975" y="2565400"/>
            <a:ext cx="1862138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 rot="10800000">
            <a:off x="5878513" y="3644900"/>
            <a:ext cx="1862137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6300788" y="2024063"/>
            <a:ext cx="172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schreit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6156176" y="4471988"/>
            <a:ext cx="17270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interpretieren reagieren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292725" y="3284538"/>
            <a:ext cx="1081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7669213" y="3213100"/>
            <a:ext cx="12239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</a:t>
            </a:r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4859338" y="1341438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5003800" y="5696421"/>
            <a:ext cx="3851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 Beschreibung des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Verhaltens</a:t>
            </a: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5508625" y="1412875"/>
            <a:ext cx="2808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vom Symptom zur ...</a:t>
            </a:r>
          </a:p>
        </p:txBody>
      </p:sp>
      <p:sp>
        <p:nvSpPr>
          <p:cNvPr id="2" name="Rechteck 1"/>
          <p:cNvSpPr/>
          <p:nvPr/>
        </p:nvSpPr>
        <p:spPr>
          <a:xfrm>
            <a:off x="35496" y="1412776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wir </a:t>
            </a:r>
            <a:r>
              <a:rPr kumimoji="0" lang="de-CH" altLang="de-DE" sz="2000" b="1" i="1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beobachten</a:t>
            </a:r>
            <a:r>
              <a:rPr kumimoji="0" lang="de-CH" altLang="de-DE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ist ein unstillbares Schreien …..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572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˃"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Baby: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Schreien =  DIE Kommunikationsform des Babys</a:t>
            </a:r>
          </a:p>
          <a:p>
            <a:pPr marL="514350" marR="0" lvl="1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müssen Schreien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interpretieren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darauf reagieren</a:t>
            </a:r>
          </a:p>
        </p:txBody>
      </p:sp>
    </p:spTree>
    <p:extLst>
      <p:ext uri="{BB962C8B-B14F-4D97-AF65-F5344CB8AC3E}">
        <p14:creationId xmlns:p14="http://schemas.microsoft.com/office/powerpoint/2010/main" val="250090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3975"/>
            <a:ext cx="8229600" cy="1143000"/>
          </a:xfrm>
        </p:spPr>
        <p:txBody>
          <a:bodyPr/>
          <a:lstStyle/>
          <a:p>
            <a:pPr algn="l"/>
            <a:endParaRPr lang="de-DE" altLang="de-DE" sz="1800">
              <a:latin typeface="+mn-lt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-171451"/>
            <a:ext cx="4762500" cy="5832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de-CH" altLang="de-DE" sz="1800" dirty="0"/>
          </a:p>
          <a:p>
            <a:pPr marL="0" indent="0">
              <a:lnSpc>
                <a:spcPct val="90000"/>
              </a:lnSpc>
              <a:buNone/>
            </a:pP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Somatisches Krankheitsverständnis</a:t>
            </a:r>
          </a:p>
          <a:p>
            <a:pPr>
              <a:lnSpc>
                <a:spcPct val="90000"/>
              </a:lnSpc>
            </a:pPr>
            <a:endParaRPr lang="de-CH" alt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vom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Symptom zur...              </a:t>
            </a:r>
            <a:endParaRPr lang="de-CH" altLang="de-DE" sz="20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i="1" dirty="0"/>
              <a:t>			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i="1" dirty="0"/>
              <a:t>		</a:t>
            </a:r>
            <a:r>
              <a:rPr lang="de-CH" altLang="de-DE" sz="2000" dirty="0"/>
              <a:t>         - Reflux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		         - Schmerzen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	   	         - Unverträglichkeiten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		         - Blähungen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		         -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de-CH" altLang="de-DE" sz="1800" i="1" dirty="0"/>
          </a:p>
          <a:p>
            <a:pPr>
              <a:lnSpc>
                <a:spcPct val="90000"/>
              </a:lnSpc>
              <a:buFontTx/>
              <a:buNone/>
            </a:pPr>
            <a:endParaRPr lang="de-CH" altLang="de-DE" sz="1800" dirty="0"/>
          </a:p>
          <a:p>
            <a:pPr>
              <a:lnSpc>
                <a:spcPct val="90000"/>
              </a:lnSpc>
              <a:buFontTx/>
              <a:buNone/>
            </a:pPr>
            <a:endParaRPr lang="de-CH" altLang="de-DE" sz="1100" dirty="0"/>
          </a:p>
          <a:p>
            <a:pPr>
              <a:lnSpc>
                <a:spcPct val="90000"/>
              </a:lnSpc>
              <a:buFontTx/>
              <a:buNone/>
            </a:pPr>
            <a:endParaRPr lang="de-CH" altLang="de-DE" sz="2000" dirty="0"/>
          </a:p>
          <a:p>
            <a:pPr>
              <a:lnSpc>
                <a:spcPct val="90000"/>
              </a:lnSpc>
              <a:buFontTx/>
              <a:buNone/>
            </a:pPr>
            <a:endParaRPr lang="de-CH" altLang="de-DE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... Beschreibung eines </a:t>
            </a:r>
            <a:r>
              <a:rPr lang="de-CH" altLang="de-DE" sz="2000" b="1" dirty="0">
                <a:solidFill>
                  <a:srgbClr val="DF4E21"/>
                </a:solidFill>
              </a:rPr>
              <a:t>Krankheitsbildes</a:t>
            </a:r>
          </a:p>
          <a:p>
            <a:pPr>
              <a:lnSpc>
                <a:spcPct val="90000"/>
              </a:lnSpc>
              <a:buFontTx/>
              <a:buNone/>
            </a:pPr>
            <a:endParaRPr lang="de-CH" altLang="de-DE" sz="1800" i="1" dirty="0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022975" y="2205038"/>
            <a:ext cx="1862138" cy="719137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 rot="10800000">
            <a:off x="5940425" y="3141663"/>
            <a:ext cx="1862138" cy="719137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013450" y="1700213"/>
            <a:ext cx="172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schreien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292725" y="2816225"/>
            <a:ext cx="1081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740650" y="2781300"/>
            <a:ext cx="1223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256336" y="4928592"/>
            <a:ext cx="4140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 Beschreibung eines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Verhaltens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435600" y="836613"/>
            <a:ext cx="2808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vom Symptom zur ...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1114425" y="5661025"/>
            <a:ext cx="2520950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Suche nach einer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URSACHE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795963" y="5661025"/>
            <a:ext cx="2520950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Beschreibung einer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INTERAKTION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4427984" y="260350"/>
            <a:ext cx="0" cy="6408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6C98ADA-41BB-4D02-8738-E29E92E9F5C1}"/>
              </a:ext>
            </a:extLst>
          </p:cNvPr>
          <p:cNvSpPr txBox="1"/>
          <p:nvPr/>
        </p:nvSpPr>
        <p:spPr>
          <a:xfrm>
            <a:off x="4499992" y="134679"/>
            <a:ext cx="464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Interaktionelle Krankheitsverständnis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78625CCE-EF50-4630-942E-25CD593CC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00" y="4005064"/>
            <a:ext cx="17270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interpretieren reagieren</a:t>
            </a:r>
          </a:p>
        </p:txBody>
      </p:sp>
    </p:spTree>
    <p:extLst>
      <p:ext uri="{BB962C8B-B14F-4D97-AF65-F5344CB8AC3E}">
        <p14:creationId xmlns:p14="http://schemas.microsoft.com/office/powerpoint/2010/main" val="391115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de-CH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buNone/>
            </a:pPr>
            <a:endParaRPr lang="de-CH" sz="3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sz="4100" i="1" dirty="0">
                <a:solidFill>
                  <a:schemeClr val="accent1">
                    <a:lumMod val="75000"/>
                  </a:schemeClr>
                </a:solidFill>
              </a:rPr>
              <a:t>			            </a:t>
            </a:r>
            <a:r>
              <a:rPr lang="de-CH" sz="3300" i="1" dirty="0">
                <a:solidFill>
                  <a:schemeClr val="accent1">
                    <a:lumMod val="75000"/>
                  </a:schemeClr>
                </a:solidFill>
              </a:rPr>
              <a:t>das Kind schreit ……		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de-CH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25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59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de-CH" altLang="de-DE" sz="2000" dirty="0">
                <a:latin typeface="+mn-lt"/>
              </a:rPr>
              <a:t>Wie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reagiert</a:t>
            </a:r>
            <a:r>
              <a:rPr lang="de-CH" altLang="de-DE" sz="2000" dirty="0">
                <a:latin typeface="+mn-lt"/>
              </a:rPr>
              <a:t> das Umfeld auf das Schreien?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762500" cy="5183187"/>
          </a:xfrm>
        </p:spPr>
        <p:txBody>
          <a:bodyPr/>
          <a:lstStyle/>
          <a:p>
            <a:endParaRPr lang="de-CH" altLang="de-DE"/>
          </a:p>
          <a:p>
            <a:endParaRPr lang="de-CH" altLang="de-DE"/>
          </a:p>
          <a:p>
            <a:endParaRPr lang="de-CH" altLang="de-DE" sz="3600"/>
          </a:p>
        </p:txBody>
      </p:sp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6022975" y="2565400"/>
            <a:ext cx="1862138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869" name="AutoShape 5"/>
          <p:cNvSpPr>
            <a:spLocks noChangeArrowheads="1"/>
          </p:cNvSpPr>
          <p:nvPr/>
        </p:nvSpPr>
        <p:spPr bwMode="auto">
          <a:xfrm rot="10800000">
            <a:off x="5878513" y="3644900"/>
            <a:ext cx="1862137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6300788" y="2024063"/>
            <a:ext cx="1727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schreit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5292725" y="3284538"/>
            <a:ext cx="1081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7669213" y="3213100"/>
            <a:ext cx="12239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</a:t>
            </a: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4859338" y="1341438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468313" y="25654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468312" y="1052736"/>
            <a:ext cx="440213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Schreien ist das wichtigste angeborene </a:t>
            </a: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(Alarm)Signal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mit welchem das Baby der Umwelt Bedürfnisse mitteilt wie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Ich habe Hunger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Ich bin müde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Mir ist unwohl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Mir ist langweilig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Ich brauche Nähe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Ich kann keine weiteren Reize  	(mehr) verarbeiten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de-C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Schreien </a:t>
            </a: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alarmiert die Eltern</a:t>
            </a:r>
            <a:endParaRPr kumimoji="0" lang="de-C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Körper: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vegetative Symptome (Puls + BD erhöht, feuchte Hände u.a.m.)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Verhalten: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Bedürfnis, etwas zu tun, um das Schreien zu beenden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reagieren</a:t>
            </a:r>
            <a:endParaRPr kumimoji="0" lang="de-CH" sz="2000" b="0" i="0" u="none" strike="noStrike" kern="1200" cap="none" spc="0" normalizeH="0" baseline="0" noProof="0" dirty="0">
              <a:ln>
                <a:noFill/>
              </a:ln>
              <a:solidFill>
                <a:srgbClr val="DF4E2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1A7364D-5276-4025-9EEC-44DD233C0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4471988"/>
            <a:ext cx="18621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interpretieren reagieren</a:t>
            </a:r>
          </a:p>
        </p:txBody>
      </p:sp>
    </p:spTree>
    <p:extLst>
      <p:ext uri="{BB962C8B-B14F-4D97-AF65-F5344CB8AC3E}">
        <p14:creationId xmlns:p14="http://schemas.microsoft.com/office/powerpoint/2010/main" val="871739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59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de-CH" altLang="de-DE" sz="2000" dirty="0">
                <a:latin typeface="+mn-lt"/>
              </a:rPr>
              <a:t>Wie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reagiert</a:t>
            </a:r>
            <a:r>
              <a:rPr lang="de-CH" altLang="de-DE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CH" altLang="de-DE" sz="2000" dirty="0">
                <a:latin typeface="+mn-lt"/>
              </a:rPr>
              <a:t>das Umfeld auf das Schreien?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762500" cy="5183187"/>
          </a:xfrm>
        </p:spPr>
        <p:txBody>
          <a:bodyPr/>
          <a:lstStyle/>
          <a:p>
            <a:endParaRPr lang="de-CH" altLang="de-DE" dirty="0"/>
          </a:p>
          <a:p>
            <a:endParaRPr lang="de-CH" altLang="de-DE" dirty="0"/>
          </a:p>
          <a:p>
            <a:endParaRPr lang="de-CH" altLang="de-DE" sz="3600" dirty="0"/>
          </a:p>
        </p:txBody>
      </p:sp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6022975" y="2565400"/>
            <a:ext cx="1862138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 rot="10800000">
            <a:off x="5878513" y="3644900"/>
            <a:ext cx="1862137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6011863" y="2024063"/>
            <a:ext cx="20161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beruhigt sich </a:t>
            </a: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5292725" y="3284538"/>
            <a:ext cx="1081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7669213" y="3213100"/>
            <a:ext cx="12239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</a:t>
            </a:r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>
            <a:off x="4859338" y="1341438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468313" y="256540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9749" y="1196752"/>
            <a:ext cx="433069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Kind schreit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versuchen Kind zu beruhigen aufgrund der von ihnen vermuteten Ursache (mit herumtragen/stillen u.a.m.)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 beruhig sich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erleben sich als kompetent und erleben positive Gegenseitigkeit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835696" y="1627138"/>
            <a:ext cx="0" cy="2176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835696" y="3067298"/>
            <a:ext cx="0" cy="2176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1835696" y="3859386"/>
            <a:ext cx="0" cy="2176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E2EB3729-B5F0-4121-AA4E-7563F5E3E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589588"/>
            <a:ext cx="3168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positive Gegenseitigkeit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93616562-AD13-49AD-A65C-C8B87EEB3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4471988"/>
            <a:ext cx="18621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interpretieren reagieren</a:t>
            </a:r>
          </a:p>
        </p:txBody>
      </p:sp>
    </p:spTree>
    <p:extLst>
      <p:ext uri="{BB962C8B-B14F-4D97-AF65-F5344CB8AC3E}">
        <p14:creationId xmlns:p14="http://schemas.microsoft.com/office/powerpoint/2010/main" val="264648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CH" sz="2000" dirty="0"/>
              <a:t>Was machen die Eltern?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1800" b="1" dirty="0">
                <a:solidFill>
                  <a:schemeClr val="accent1">
                    <a:lumMod val="75000"/>
                  </a:schemeClr>
                </a:solidFill>
              </a:rPr>
              <a:t>1.  </a:t>
            </a:r>
            <a:r>
              <a:rPr lang="de-CH" sz="2200" b="1" dirty="0">
                <a:solidFill>
                  <a:schemeClr val="accent1">
                    <a:lumMod val="75000"/>
                  </a:schemeClr>
                </a:solidFill>
              </a:rPr>
              <a:t>Beruhigungsversuch</a:t>
            </a:r>
            <a:r>
              <a:rPr lang="de-CH" sz="2200" dirty="0"/>
              <a:t>	</a:t>
            </a:r>
          </a:p>
          <a:p>
            <a:pPr marL="0" indent="0">
              <a:buNone/>
            </a:pPr>
            <a:r>
              <a:rPr lang="de-CH" sz="2200" dirty="0"/>
              <a:t>	auf den Arm nehmen und herumtragen</a:t>
            </a:r>
          </a:p>
          <a:p>
            <a:pPr marL="0" indent="0">
              <a:buNone/>
            </a:pPr>
            <a:r>
              <a:rPr lang="de-CH" sz="2200" dirty="0"/>
              <a:t>     aber</a:t>
            </a:r>
          </a:p>
          <a:p>
            <a:pPr marL="0" indent="0">
              <a:buNone/>
            </a:pPr>
            <a:r>
              <a:rPr lang="de-CH" sz="2200" dirty="0"/>
              <a:t>	beim Ablegen beginnt das Schreien sofort wieder, auch wenn das 	Kind vorher eingeschlafen ist</a:t>
            </a:r>
          </a:p>
          <a:p>
            <a:pPr marL="0" indent="0">
              <a:buNone/>
            </a:pPr>
            <a:endParaRPr lang="de-CH" sz="900" dirty="0"/>
          </a:p>
          <a:p>
            <a:pPr marL="0" indent="0">
              <a:buNone/>
            </a:pPr>
            <a:r>
              <a:rPr lang="de-CH" sz="20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de-CH" sz="2200" b="1" dirty="0">
                <a:solidFill>
                  <a:schemeClr val="accent1">
                    <a:lumMod val="75000"/>
                  </a:schemeClr>
                </a:solidFill>
              </a:rPr>
              <a:t>.  verschiedene Ursachenzuschreibung für das Schreien</a:t>
            </a:r>
          </a:p>
          <a:p>
            <a:pPr marL="0" indent="0">
              <a:buNone/>
            </a:pPr>
            <a:r>
              <a:rPr lang="de-CH" sz="2200" dirty="0"/>
              <a:t>	ist ihm langweilig, braucht  Abwechslung </a:t>
            </a:r>
            <a:r>
              <a:rPr lang="de-CH" altLang="de-DE" sz="1500" b="1" dirty="0">
                <a:latin typeface="Calibri" pitchFamily="34" charset="0"/>
              </a:rPr>
              <a:t>→</a:t>
            </a:r>
            <a:r>
              <a:rPr lang="de-CH" sz="2200" dirty="0"/>
              <a:t> Ablenkung	     	hat Hunger </a:t>
            </a:r>
            <a:r>
              <a:rPr lang="de-CH" altLang="de-DE" sz="1500" b="1" dirty="0">
                <a:latin typeface="Calibri" pitchFamily="34" charset="0"/>
              </a:rPr>
              <a:t>→</a:t>
            </a:r>
            <a:r>
              <a:rPr lang="de-CH" altLang="de-DE" sz="2400" dirty="0">
                <a:latin typeface="Calibri" pitchFamily="34" charset="0"/>
              </a:rPr>
              <a:t> </a:t>
            </a:r>
            <a:r>
              <a:rPr lang="de-CH" sz="2200" dirty="0"/>
              <a:t>Füttern; ist müde</a:t>
            </a:r>
            <a:r>
              <a:rPr lang="de-CH" altLang="de-DE" sz="2200" b="1" dirty="0">
                <a:solidFill>
                  <a:srgbClr val="FF8633"/>
                </a:solidFill>
                <a:latin typeface="Calibri" pitchFamily="34" charset="0"/>
              </a:rPr>
              <a:t> </a:t>
            </a:r>
            <a:r>
              <a:rPr lang="de-CH" altLang="de-DE" sz="1500" b="1" dirty="0">
                <a:latin typeface="Calibri" pitchFamily="34" charset="0"/>
              </a:rPr>
              <a:t>→</a:t>
            </a:r>
            <a:r>
              <a:rPr lang="de-CH" sz="2200" dirty="0"/>
              <a:t> </a:t>
            </a:r>
            <a:r>
              <a:rPr lang="de-CH" sz="2200" dirty="0" err="1"/>
              <a:t>in’s</a:t>
            </a:r>
            <a:r>
              <a:rPr lang="de-CH" sz="2200" dirty="0"/>
              <a:t> Bett legen ……</a:t>
            </a:r>
          </a:p>
          <a:p>
            <a:pPr marL="0" indent="0">
              <a:buNone/>
            </a:pPr>
            <a:r>
              <a:rPr lang="de-CH" sz="2200" dirty="0"/>
              <a:t>     aber</a:t>
            </a:r>
          </a:p>
          <a:p>
            <a:pPr marL="0" indent="0">
              <a:buNone/>
            </a:pPr>
            <a:r>
              <a:rPr lang="de-CH" sz="2200" dirty="0"/>
              <a:t>	beim stillstehen/aufhören zu füttern/</a:t>
            </a:r>
            <a:r>
              <a:rPr lang="de-CH" sz="2200" dirty="0" err="1"/>
              <a:t>in’s</a:t>
            </a:r>
            <a:r>
              <a:rPr lang="de-CH" sz="2200" dirty="0"/>
              <a:t> Bett legen beginnt das 	Schreien sofort wieder, auch wenn das Kind kurz eingeschlafen ist</a:t>
            </a:r>
          </a:p>
          <a:p>
            <a:pPr marL="0" indent="0">
              <a:buNone/>
            </a:pPr>
            <a:endParaRPr lang="de-CH" sz="900" dirty="0"/>
          </a:p>
          <a:p>
            <a:pPr marL="0" indent="0">
              <a:buNone/>
            </a:pPr>
            <a:r>
              <a:rPr lang="de-CH" sz="2000" b="1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de-CH" sz="2200" b="1" dirty="0">
                <a:solidFill>
                  <a:schemeClr val="accent1">
                    <a:lumMod val="75000"/>
                  </a:schemeClr>
                </a:solidFill>
              </a:rPr>
              <a:t>andere Beruhigungsversuche</a:t>
            </a:r>
            <a:endParaRPr lang="de-CH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CH" sz="2200" b="1" dirty="0"/>
              <a:t>	</a:t>
            </a:r>
            <a:r>
              <a:rPr lang="de-CH" sz="2200" dirty="0"/>
              <a:t>Staubsauger laufen lassen</a:t>
            </a:r>
          </a:p>
          <a:p>
            <a:pPr marL="0" indent="0">
              <a:buNone/>
            </a:pPr>
            <a:r>
              <a:rPr lang="de-CH" sz="2200" dirty="0"/>
              <a:t>	langer Autofahrten/Ausfahrt mit </a:t>
            </a:r>
            <a:r>
              <a:rPr lang="de-CH" sz="2200" dirty="0" err="1"/>
              <a:t>Wägeli</a:t>
            </a:r>
            <a:endParaRPr lang="de-CH" sz="2200" dirty="0"/>
          </a:p>
          <a:p>
            <a:pPr marL="0" indent="0">
              <a:buNone/>
            </a:pPr>
            <a:r>
              <a:rPr lang="de-CH" sz="2200" dirty="0"/>
              <a:t>	festes Wickeln</a:t>
            </a:r>
          </a:p>
          <a:p>
            <a:pPr marL="0" indent="0">
              <a:buNone/>
            </a:pPr>
            <a:r>
              <a:rPr lang="de-CH" altLang="de-DE" sz="2200" dirty="0"/>
              <a:t>	auditive Stimulation über CD mit mütterlichem Herzschlag</a:t>
            </a:r>
          </a:p>
          <a:p>
            <a:pPr marL="0" indent="0">
              <a:buNone/>
            </a:pPr>
            <a:endParaRPr lang="de-CH" sz="900" dirty="0"/>
          </a:p>
          <a:p>
            <a:pPr marL="1371600" lvl="3" indent="0">
              <a:lnSpc>
                <a:spcPct val="110000"/>
              </a:lnSpc>
              <a:buClr>
                <a:srgbClr val="FF0000"/>
              </a:buClr>
              <a:buNone/>
            </a:pPr>
            <a:r>
              <a:rPr lang="de-CH" altLang="de-DE" dirty="0"/>
              <a:t> </a:t>
            </a:r>
            <a:r>
              <a:rPr lang="de-CH" altLang="de-DE" sz="1700" b="1" dirty="0">
                <a:solidFill>
                  <a:srgbClr val="DF4E21"/>
                </a:solidFill>
              </a:rPr>
              <a:t>→</a:t>
            </a:r>
            <a:r>
              <a:rPr lang="de-CH" altLang="de-DE" dirty="0">
                <a:solidFill>
                  <a:srgbClr val="FF0000"/>
                </a:solidFill>
              </a:rPr>
              <a:t> </a:t>
            </a:r>
            <a:r>
              <a:rPr lang="de-CH" altLang="de-DE" sz="2200" dirty="0">
                <a:solidFill>
                  <a:srgbClr val="DF4E21"/>
                </a:solidFill>
              </a:rPr>
              <a:t>einiges hilft, vieles nicht und alles i.R. nur vorübergehende …. </a:t>
            </a:r>
          </a:p>
          <a:p>
            <a:pPr marL="0" indent="0">
              <a:buNone/>
            </a:pPr>
            <a:endParaRPr lang="de-CH" sz="2200" dirty="0">
              <a:solidFill>
                <a:srgbClr val="DF4E21"/>
              </a:solidFill>
            </a:endParaRPr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03926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59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de-CH" altLang="de-DE" sz="2000" dirty="0">
                <a:latin typeface="+mn-lt"/>
              </a:rPr>
              <a:t>Wie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reagiert</a:t>
            </a:r>
            <a:r>
              <a:rPr lang="de-CH" altLang="de-DE" sz="2000" dirty="0">
                <a:latin typeface="+mn-lt"/>
              </a:rPr>
              <a:t> das Umfeld auf das Schreien?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762500" cy="5183187"/>
          </a:xfrm>
        </p:spPr>
        <p:txBody>
          <a:bodyPr/>
          <a:lstStyle/>
          <a:p>
            <a:endParaRPr lang="de-CH" altLang="de-DE"/>
          </a:p>
          <a:p>
            <a:endParaRPr lang="de-CH" altLang="de-DE"/>
          </a:p>
          <a:p>
            <a:endParaRPr lang="de-CH" altLang="de-DE" sz="3600"/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6022975" y="2565400"/>
            <a:ext cx="1862138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 rot="10800000">
            <a:off x="5878513" y="3644900"/>
            <a:ext cx="1862137" cy="719138"/>
          </a:xfrm>
          <a:prstGeom prst="curvedDownArrow">
            <a:avLst>
              <a:gd name="adj1" fmla="val 22945"/>
              <a:gd name="adj2" fmla="val 68427"/>
              <a:gd name="adj3" fmla="val 28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6084888" y="2024063"/>
            <a:ext cx="194349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schreit weiter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5292725" y="3284538"/>
            <a:ext cx="1081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7669213" y="3213100"/>
            <a:ext cx="12239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</a:t>
            </a: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859338" y="1341438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5003800" y="5048250"/>
            <a:ext cx="385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de-CH" altLang="de-DE" sz="20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395288" y="1052736"/>
            <a:ext cx="446405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Kind schreit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versuchen Kind zu beruhigen mit herumtragen/wiegen/stillen …..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 beruhig sich nicht/nur kurzfristig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 wechseln ständig Beruhigungs- und Ablenkungsversuche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 beruhigt sich kurz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(Pseudostabilität)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dann erneutes schreien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Eltern: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Anspannung, Hilflosigkeit; Verunsicherung; Wut; Erschöpfung; Abnahme von positiven Interaktionen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 und was passiert beim Kind ?</a:t>
            </a:r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1692275" y="2348880"/>
            <a:ext cx="0" cy="2539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1692275" y="3033071"/>
            <a:ext cx="0" cy="1799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5435600" y="5589588"/>
            <a:ext cx="3168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negative Gegenseitigkeit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691680" y="1483122"/>
            <a:ext cx="0" cy="2176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691680" y="3823102"/>
            <a:ext cx="0" cy="2539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1691680" y="4759206"/>
            <a:ext cx="0" cy="2539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7A1208C7-711F-4CAD-852D-949C2D651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4471988"/>
            <a:ext cx="18621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interpretieren reagieren</a:t>
            </a:r>
          </a:p>
        </p:txBody>
      </p:sp>
    </p:spTree>
    <p:extLst>
      <p:ext uri="{BB962C8B-B14F-4D97-AF65-F5344CB8AC3E}">
        <p14:creationId xmlns:p14="http://schemas.microsoft.com/office/powerpoint/2010/main" val="400585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Was passiert beim Kind?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257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de-CH" altLang="de-DE" sz="2000" dirty="0"/>
              <a:t>Eltern können das Kind nicht beruhigen …..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CH" altLang="de-DE" sz="1800" dirty="0"/>
              <a:t>							</a:t>
            </a:r>
          </a:p>
          <a:p>
            <a:pPr marL="0" indent="0">
              <a:spcBef>
                <a:spcPct val="50000"/>
              </a:spcBef>
              <a:buNone/>
            </a:pPr>
            <a:endParaRPr lang="de-CH" altLang="de-DE" sz="1800" dirty="0"/>
          </a:p>
          <a:p>
            <a:pPr marL="457200" lvl="1" indent="0">
              <a:spcBef>
                <a:spcPct val="50000"/>
              </a:spcBef>
              <a:buNone/>
            </a:pPr>
            <a:r>
              <a:rPr lang="de-CH" altLang="de-DE" sz="2000" dirty="0"/>
              <a:t>A.    ständig wechselnde Beruhigungsversuche </a:t>
            </a:r>
            <a:r>
              <a:rPr lang="de-CH" altLang="de-DE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Überreizung/Übermüdung</a:t>
            </a:r>
          </a:p>
          <a:p>
            <a:pPr lvl="1">
              <a:spcBef>
                <a:spcPct val="50000"/>
              </a:spcBef>
              <a:buFont typeface="Symbol" panose="05050102010706020507" pitchFamily="18" charset="2"/>
              <a:buChar char="-"/>
            </a:pPr>
            <a:endParaRPr lang="de-CH" altLang="de-DE" sz="1800" dirty="0"/>
          </a:p>
          <a:p>
            <a:pPr lvl="1">
              <a:spcBef>
                <a:spcPct val="50000"/>
              </a:spcBef>
              <a:buFont typeface="Symbol" panose="05050102010706020507" pitchFamily="18" charset="2"/>
              <a:buChar char="-"/>
            </a:pPr>
            <a:endParaRPr lang="de-CH" altLang="de-DE" sz="1800" dirty="0"/>
          </a:p>
          <a:p>
            <a:pPr marL="457200" lvl="1" indent="0">
              <a:spcBef>
                <a:spcPct val="50000"/>
              </a:spcBef>
              <a:buNone/>
            </a:pPr>
            <a:r>
              <a:rPr lang="de-CH" altLang="de-DE" sz="2000" dirty="0"/>
              <a:t>B.   kurze Tagschlafphasen (10-30 min)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de-CH" altLang="de-DE" sz="2000" dirty="0"/>
              <a:t>      keine</a:t>
            </a:r>
            <a:r>
              <a:rPr lang="de-CH" altLang="de-DE" sz="2000" dirty="0">
                <a:solidFill>
                  <a:prstClr val="black"/>
                </a:solidFill>
              </a:rPr>
              <a:t> </a:t>
            </a:r>
            <a:r>
              <a:rPr lang="de-CH" altLang="de-DE" sz="2000" dirty="0" err="1">
                <a:solidFill>
                  <a:prstClr val="black"/>
                </a:solidFill>
              </a:rPr>
              <a:t>regelm</a:t>
            </a:r>
            <a:r>
              <a:rPr lang="de-CH" altLang="de-DE" sz="2000" dirty="0">
                <a:solidFill>
                  <a:prstClr val="black"/>
                </a:solidFill>
              </a:rPr>
              <a:t>. Schlaf-Wach-Zyklen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de-CH" altLang="de-DE" sz="2000" dirty="0"/>
              <a:t>      ausgeprägte Einschlafprobleme              </a:t>
            </a:r>
            <a:r>
              <a:rPr lang="de-CH" altLang="de-DE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altLang="de-DE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verminderte Gesamtschlafzeit </a:t>
            </a:r>
          </a:p>
          <a:p>
            <a:pPr marL="514350" lvl="1" indent="0">
              <a:spcBef>
                <a:spcPct val="50000"/>
              </a:spcBef>
              <a:buNone/>
            </a:pPr>
            <a:r>
              <a:rPr lang="de-CH" altLang="de-DE" sz="2000" dirty="0"/>
              <a:t>     Wachen nachts häufig auf</a:t>
            </a:r>
            <a:r>
              <a:rPr lang="de-CH" altLang="de-DE" sz="2000" b="1" dirty="0">
                <a:solidFill>
                  <a:srgbClr val="FF0000"/>
                </a:solidFill>
              </a:rPr>
              <a:t>		</a:t>
            </a:r>
            <a:r>
              <a:rPr lang="de-CH" altLang="de-DE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	   							                        </a:t>
            </a:r>
            <a:r>
              <a:rPr lang="de-CH" altLang="de-DE" sz="18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</a:t>
            </a:r>
            <a:r>
              <a:rPr lang="de-CH" altLang="de-DE" sz="2200" b="1" dirty="0">
                <a:solidFill>
                  <a:srgbClr val="DF4E21"/>
                </a:solidFill>
              </a:rPr>
              <a:t>Schlafdefizit</a:t>
            </a:r>
          </a:p>
          <a:p>
            <a:pPr marL="0" lvl="0" indent="0" algn="ctr">
              <a:spcBef>
                <a:spcPct val="50000"/>
              </a:spcBef>
              <a:buNone/>
            </a:pPr>
            <a:r>
              <a:rPr lang="de-CH" altLang="de-DE" sz="2000" b="1" dirty="0">
                <a:solidFill>
                  <a:srgbClr val="DF4E21"/>
                </a:solidFill>
              </a:rPr>
              <a:t>			              </a:t>
            </a:r>
            <a:r>
              <a:rPr lang="de-CH" altLang="de-DE" sz="18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</a:t>
            </a:r>
            <a:r>
              <a:rPr lang="de-CH" altLang="de-DE" sz="2200" b="1" dirty="0">
                <a:solidFill>
                  <a:srgbClr val="DF4E21"/>
                </a:solidFill>
              </a:rPr>
              <a:t>Überreizung</a:t>
            </a:r>
            <a:endParaRPr lang="de-CH" sz="2200" dirty="0">
              <a:solidFill>
                <a:srgbClr val="DF4E21"/>
              </a:solidFill>
            </a:endParaRPr>
          </a:p>
          <a:p>
            <a:pPr marL="1828800" lvl="4" indent="0">
              <a:spcBef>
                <a:spcPct val="50000"/>
              </a:spcBef>
              <a:buNone/>
            </a:pPr>
            <a:endParaRPr lang="de-CH" altLang="de-DE" sz="1800" dirty="0"/>
          </a:p>
          <a:p>
            <a:pPr marL="0" indent="0">
              <a:spcBef>
                <a:spcPct val="50000"/>
              </a:spcBef>
              <a:buNone/>
            </a:pPr>
            <a:endParaRPr lang="de-CH" altLang="de-DE" sz="1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1196975"/>
            <a:ext cx="79206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4500091" y="1844824"/>
            <a:ext cx="0" cy="57606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eschweifte Klammer rechts 4"/>
          <p:cNvSpPr/>
          <p:nvPr/>
        </p:nvSpPr>
        <p:spPr>
          <a:xfrm>
            <a:off x="4932040" y="4005064"/>
            <a:ext cx="288032" cy="1872208"/>
          </a:xfrm>
          <a:prstGeom prst="rightBrac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6732240" y="5157192"/>
            <a:ext cx="0" cy="36004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79340" y="2587551"/>
            <a:ext cx="20886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Kolik 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rot="1019575" flipH="1">
            <a:off x="1925111" y="2182018"/>
            <a:ext cx="1331026" cy="1812121"/>
          </a:xfrm>
          <a:prstGeom prst="line">
            <a:avLst/>
          </a:prstGeom>
          <a:noFill/>
          <a:ln w="57150">
            <a:solidFill>
              <a:srgbClr val="DF4E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rot="16200000" flipH="1">
            <a:off x="2123257" y="2204393"/>
            <a:ext cx="1295722" cy="1729556"/>
          </a:xfrm>
          <a:prstGeom prst="line">
            <a:avLst/>
          </a:prstGeom>
          <a:noFill/>
          <a:ln w="57150">
            <a:solidFill>
              <a:srgbClr val="DF4E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259632" y="4653136"/>
            <a:ext cx="7056784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sondern Ausdruck von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Schlafdefizit und Überreizung/Übermüdung</a:t>
            </a:r>
            <a:endParaRPr kumimoji="0" lang="de-CH" altLang="de-DE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45750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sind Dreimonatskoliken?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788024" y="285293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Säuglings</a:t>
            </a:r>
            <a:r>
              <a:rPr kumimoji="0" lang="de-CH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kolik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23528" y="602128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Begriff Dreimonats sollte nicht mehr verwendet und durch den Begriff </a:t>
            </a: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Regulationsstörung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ersetzt werden!</a:t>
            </a:r>
          </a:p>
        </p:txBody>
      </p:sp>
    </p:spTree>
    <p:extLst>
      <p:ext uri="{BB962C8B-B14F-4D97-AF65-F5344CB8AC3E}">
        <p14:creationId xmlns:p14="http://schemas.microsoft.com/office/powerpoint/2010/main" val="362425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Dreimonatskoliken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60772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˃"/>
            </a:pPr>
            <a:r>
              <a:rPr lang="de-CH" altLang="de-DE" sz="2000" b="1" dirty="0">
                <a:solidFill>
                  <a:srgbClr val="336699"/>
                </a:solidFill>
              </a:rPr>
              <a:t>Definition ‘Dreimonatskoliken’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˃"/>
            </a:pPr>
            <a:endParaRPr lang="de-CH" altLang="de-DE" sz="1100" b="1" dirty="0">
              <a:solidFill>
                <a:srgbClr val="336699"/>
              </a:solidFill>
            </a:endParaRPr>
          </a:p>
          <a:p>
            <a:pPr marL="914400" lvl="2" indent="0">
              <a:lnSpc>
                <a:spcPct val="120000"/>
              </a:lnSpc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gesunder Säugling mit plötzlichen Anfällen von </a:t>
            </a:r>
            <a:r>
              <a:rPr lang="de-CH" altLang="de-DE" sz="2000" dirty="0"/>
              <a:t>Schreien und Unruhephasen während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de-CH" altLang="de-DE" sz="2000" dirty="0"/>
              <a:t>	- mehr als 3 </a:t>
            </a:r>
            <a:r>
              <a:rPr lang="de-CH" altLang="de-DE" sz="2000" dirty="0" err="1"/>
              <a:t>std</a:t>
            </a:r>
            <a:r>
              <a:rPr lang="de-CH" altLang="de-DE" sz="2000" dirty="0"/>
              <a:t>/Tag</a:t>
            </a:r>
          </a:p>
          <a:p>
            <a:pPr marL="1371600" lvl="3" indent="0">
              <a:spcBef>
                <a:spcPct val="50000"/>
              </a:spcBef>
              <a:buNone/>
            </a:pPr>
            <a:r>
              <a:rPr lang="de-CH" altLang="de-DE" dirty="0"/>
              <a:t>	- mindestens 3 Tage/Woche	    3er-Regel</a:t>
            </a:r>
          </a:p>
          <a:p>
            <a:pPr marL="1371600" lvl="3" indent="0">
              <a:spcBef>
                <a:spcPct val="50000"/>
              </a:spcBef>
              <a:buNone/>
            </a:pPr>
            <a:r>
              <a:rPr lang="de-CH" altLang="de-DE" dirty="0"/>
              <a:t>	- über 3 Wochen</a:t>
            </a:r>
          </a:p>
          <a:p>
            <a:pPr lvl="3">
              <a:spcBef>
                <a:spcPct val="50000"/>
              </a:spcBef>
              <a:buFont typeface="Wingdings"/>
              <a:buChar char="Ø"/>
            </a:pPr>
            <a:endParaRPr lang="de-CH" altLang="de-DE" sz="1800" dirty="0"/>
          </a:p>
          <a:p>
            <a:pPr marL="1371600" lvl="3" indent="0">
              <a:spcBef>
                <a:spcPct val="50000"/>
              </a:spcBef>
              <a:buNone/>
            </a:pPr>
            <a:r>
              <a:rPr lang="de-CH" altLang="de-DE" sz="1800" i="1" dirty="0"/>
              <a:t>                				Wessel et al.1954</a:t>
            </a:r>
          </a:p>
          <a:p>
            <a:pPr marL="114300" indent="0">
              <a:spcBef>
                <a:spcPct val="50000"/>
              </a:spcBef>
              <a:buNone/>
            </a:pPr>
            <a:endParaRPr lang="de-CH" altLang="de-DE" sz="2000" b="1" dirty="0"/>
          </a:p>
          <a:p>
            <a:pPr marL="114300" indent="0">
              <a:spcBef>
                <a:spcPct val="50000"/>
              </a:spcBef>
              <a:buNone/>
            </a:pPr>
            <a:r>
              <a:rPr lang="de-CH" altLang="de-DE" sz="2000" b="1" dirty="0"/>
              <a:t>	</a:t>
            </a:r>
            <a:r>
              <a:rPr lang="de-CH" altLang="de-DE" sz="2000" dirty="0">
                <a:solidFill>
                  <a:srgbClr val="DF4E21"/>
                </a:solidFill>
              </a:rPr>
              <a:t>sinnvollere Definition für den klinischer Alltag:</a:t>
            </a:r>
          </a:p>
          <a:p>
            <a:pPr marL="114300" indent="0">
              <a:spcBef>
                <a:spcPct val="50000"/>
              </a:spcBef>
              <a:buNone/>
            </a:pPr>
            <a:r>
              <a:rPr lang="de-CH" altLang="de-DE" sz="2000" dirty="0"/>
              <a:t>	alle Kinder die von den Eltern als übermässig schreiend 	wahrgenommen werden !</a:t>
            </a:r>
            <a:endParaRPr lang="de-CH" altLang="de-DE" sz="2000" i="1" dirty="0"/>
          </a:p>
          <a:p>
            <a:pPr marL="1371600" lvl="3" indent="0">
              <a:spcBef>
                <a:spcPct val="50000"/>
              </a:spcBef>
              <a:buNone/>
            </a:pPr>
            <a:r>
              <a:rPr lang="de-CH" altLang="de-DE" i="1" dirty="0">
                <a:solidFill>
                  <a:prstClr val="black"/>
                </a:solidFill>
              </a:rPr>
              <a:t>    </a:t>
            </a:r>
            <a:endParaRPr lang="de-CH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eschweifte Klammer rechts 4"/>
          <p:cNvSpPr/>
          <p:nvPr/>
        </p:nvSpPr>
        <p:spPr>
          <a:xfrm>
            <a:off x="5436096" y="2852936"/>
            <a:ext cx="432048" cy="1440160"/>
          </a:xfrm>
          <a:prstGeom prst="rightBrac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0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Regulationsstörungen im Säuglings- und Kleinkindalter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6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>
                <a:solidFill>
                  <a:schemeClr val="accent1">
                    <a:lumMod val="75000"/>
                  </a:schemeClr>
                </a:solidFill>
              </a:rPr>
              <a:t>Definition Regulationsstörung </a:t>
            </a:r>
          </a:p>
          <a:p>
            <a:pPr marL="0" lvl="1" indent="0">
              <a:buNone/>
            </a:pPr>
            <a:r>
              <a:rPr lang="de-CH" sz="2000" dirty="0"/>
              <a:t>	</a:t>
            </a:r>
            <a:r>
              <a:rPr lang="de-CH" sz="2200" dirty="0"/>
              <a:t>für das Alter des Kindes aussergewöhnliche Schwierigkeiten, 	sein Verhalten in einem, häufig aber mehreren Kontexten wie 	Selbstberuhigung, Schreien, Schlafen, Essen oder 	Aufmerksamkeit angemessen zu regulieren</a:t>
            </a:r>
          </a:p>
          <a:p>
            <a:pPr marL="0" indent="0">
              <a:buNone/>
            </a:pPr>
            <a:r>
              <a:rPr lang="de-CH" sz="2200" b="1" dirty="0"/>
              <a:t>	</a:t>
            </a:r>
            <a:r>
              <a:rPr lang="de-CH" sz="2000" b="1" dirty="0"/>
              <a:t>= Extremvariante normaler Entwicklung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1800" dirty="0"/>
              <a:t>zu den </a:t>
            </a:r>
            <a:r>
              <a:rPr lang="de-CH" sz="1800" b="1" dirty="0">
                <a:solidFill>
                  <a:schemeClr val="accent1">
                    <a:lumMod val="75000"/>
                  </a:schemeClr>
                </a:solidFill>
              </a:rPr>
              <a:t>Regulationsstörungen</a:t>
            </a:r>
            <a:r>
              <a:rPr lang="de-CH" sz="1800" dirty="0"/>
              <a:t> gehören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sz="1800" dirty="0"/>
              <a:t>Schlafstörungen (Ein- und Durchschlafstörungen)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sz="1800" dirty="0"/>
              <a:t>Fütterstörungen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CH" sz="1800" dirty="0">
                <a:solidFill>
                  <a:srgbClr val="DF4E21"/>
                </a:solidFill>
              </a:rPr>
              <a:t>Exzessives Schreien</a:t>
            </a:r>
          </a:p>
          <a:p>
            <a:pPr marL="914400" lvl="1" indent="-457200">
              <a:buFont typeface="+mj-lt"/>
              <a:buAutoNum type="arabicPeriod"/>
            </a:pPr>
            <a:endParaRPr lang="de-CH" sz="1000" dirty="0"/>
          </a:p>
          <a:p>
            <a:pPr marL="57150" indent="0">
              <a:buNone/>
            </a:pPr>
            <a:r>
              <a:rPr lang="de-CH" sz="1800" dirty="0"/>
              <a:t>im Kleinkindalter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1800" dirty="0"/>
              <a:t>exzessiv anklammerndes Verhalten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CH" sz="1800" dirty="0"/>
              <a:t>persistierendes Trotzen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8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de-CH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CH" sz="45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de-CH" sz="3300" i="1" dirty="0">
                <a:solidFill>
                  <a:schemeClr val="accent1">
                    <a:lumMod val="75000"/>
                  </a:schemeClr>
                </a:solidFill>
              </a:rPr>
              <a:t>was müssen wir uns kümmern, um 				exzessives Schreien zu verstehen und  				                       behandeln zu können?</a:t>
            </a:r>
            <a:r>
              <a:rPr lang="de-CH" sz="30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40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2015902" cy="5478423"/>
          </a:xfrm>
          <a:prstGeom prst="rect">
            <a:avLst/>
          </a:prstGeom>
          <a:solidFill>
            <a:srgbClr val="336600">
              <a:alpha val="40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23850" y="116632"/>
            <a:ext cx="2015902" cy="861774"/>
          </a:xfrm>
          <a:prstGeom prst="rect">
            <a:avLst/>
          </a:prstGeom>
          <a:solidFill>
            <a:srgbClr val="C3D69B">
              <a:alpha val="80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6804024" y="118954"/>
            <a:ext cx="2016125" cy="861774"/>
          </a:xfrm>
          <a:prstGeom prst="rect">
            <a:avLst/>
          </a:prstGeom>
          <a:solidFill>
            <a:srgbClr val="FFFFCC">
              <a:alpha val="80000"/>
            </a:srgb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804025" y="1052513"/>
            <a:ext cx="2016125" cy="5355312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 rot="10800000">
            <a:off x="2554288" y="4365625"/>
            <a:ext cx="3889375" cy="1655763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2771775" y="1700213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42988" y="3429000"/>
            <a:ext cx="35290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Selbstregulationsfähigkeit des Säuglings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24525" y="3429000"/>
            <a:ext cx="29511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C495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Intuitive elterliche Kompetenz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79388" y="115888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Exzessives Schreien unter dem Gesichtspunkt der Eltern-Kind-Interaktion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607379" y="4077072"/>
            <a:ext cx="2044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Zusammenspiel</a:t>
            </a:r>
          </a:p>
        </p:txBody>
      </p:sp>
    </p:spTree>
    <p:extLst>
      <p:ext uri="{BB962C8B-B14F-4D97-AF65-F5344CB8AC3E}">
        <p14:creationId xmlns:p14="http://schemas.microsoft.com/office/powerpoint/2010/main" val="1938113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de-CH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buNone/>
            </a:pPr>
            <a:endParaRPr lang="de-CH" sz="3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sz="4100" i="1" dirty="0">
                <a:solidFill>
                  <a:schemeClr val="accent1">
                    <a:lumMod val="75000"/>
                  </a:schemeClr>
                </a:solidFill>
              </a:rPr>
              <a:t>			            </a:t>
            </a:r>
          </a:p>
          <a:p>
            <a:pPr marL="0" indent="0">
              <a:buNone/>
            </a:pPr>
            <a:r>
              <a:rPr lang="de-CH" sz="4100" b="1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</a:t>
            </a:r>
          </a:p>
          <a:p>
            <a:pPr marL="0" indent="0">
              <a:buNone/>
            </a:pPr>
            <a:r>
              <a:rPr lang="de-CH" sz="4100" b="1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buNone/>
            </a:pPr>
            <a:r>
              <a:rPr lang="de-CH" sz="4100" b="1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  <a:r>
              <a:rPr lang="de-CH" sz="4500" i="1" dirty="0">
                <a:solidFill>
                  <a:schemeClr val="accent1">
                    <a:lumMod val="75000"/>
                  </a:schemeClr>
                </a:solidFill>
              </a:rPr>
              <a:t>die Seite des Säuglings</a:t>
            </a:r>
            <a:r>
              <a:rPr lang="de-CH" sz="5100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de-CH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60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79388" y="115888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Exzessives Schreien unter dem Gesichtspunkt der Interaktion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2843213" y="1916113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489" name="AutoShape 9"/>
          <p:cNvSpPr>
            <a:spLocks noChangeArrowheads="1"/>
          </p:cNvSpPr>
          <p:nvPr/>
        </p:nvSpPr>
        <p:spPr bwMode="auto">
          <a:xfrm rot="10800000">
            <a:off x="2627313" y="4510088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2988" y="3667671"/>
            <a:ext cx="35290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Selbstregulationsfähigkeit des Säuglings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438775" y="3644900"/>
            <a:ext cx="31654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Intuitive elterliche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607379" y="4294257"/>
            <a:ext cx="2044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Zusammenspiel</a:t>
            </a:r>
          </a:p>
        </p:txBody>
      </p:sp>
    </p:spTree>
    <p:extLst>
      <p:ext uri="{BB962C8B-B14F-4D97-AF65-F5344CB8AC3E}">
        <p14:creationId xmlns:p14="http://schemas.microsoft.com/office/powerpoint/2010/main" val="284268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Selbstregulationsfähigkeit des Säuglings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1168"/>
          </a:xfrm>
        </p:spPr>
        <p:txBody>
          <a:bodyPr>
            <a:noAutofit/>
          </a:bodyPr>
          <a:lstStyle/>
          <a:p>
            <a:pPr marL="342900" lvl="1" indent="-342900">
              <a:buFont typeface="Calibri" panose="020F0502020204030204" pitchFamily="34" charset="0"/>
              <a:buChar char="˃"/>
            </a:pPr>
            <a:r>
              <a:rPr lang="de-CH" sz="2000" dirty="0">
                <a:solidFill>
                  <a:prstClr val="black"/>
                </a:solidFill>
              </a:rPr>
              <a:t>Selbstregulation beschreibt die Fähigkeit eines Kindes, sein Verhalten entsprechend den kognitiven, sozialen und emotionalen Anforderungen einer bestimmten Situation zu steuern</a:t>
            </a:r>
          </a:p>
          <a:p>
            <a:pPr marL="342900" lvl="1" indent="-342900">
              <a:spcBef>
                <a:spcPct val="50000"/>
              </a:spcBef>
              <a:buFont typeface="Calibri" panose="020F0502020204030204" pitchFamily="34" charset="0"/>
              <a:buChar char="˃"/>
            </a:pPr>
            <a:endParaRPr lang="de-CH" sz="1200" dirty="0"/>
          </a:p>
          <a:p>
            <a:pPr marL="0" lvl="1" indent="0">
              <a:spcBef>
                <a:spcPct val="50000"/>
              </a:spcBef>
              <a:buNone/>
            </a:pPr>
            <a:r>
              <a:rPr lang="de-CH" altLang="de-DE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       </a:t>
            </a:r>
            <a:endParaRPr lang="de-CH" sz="1800" dirty="0"/>
          </a:p>
          <a:p>
            <a:pPr marL="3429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CH" sz="1800" dirty="0"/>
          </a:p>
          <a:p>
            <a:pPr>
              <a:spcBef>
                <a:spcPct val="50000"/>
              </a:spcBef>
            </a:pPr>
            <a:endParaRPr lang="de-CH" altLang="de-DE" sz="1800" dirty="0"/>
          </a:p>
          <a:p>
            <a:pPr marL="457200" lvl="1" indent="0">
              <a:spcBef>
                <a:spcPct val="50000"/>
              </a:spcBef>
              <a:buNone/>
            </a:pPr>
            <a:endParaRPr lang="de-CH" altLang="de-DE" sz="1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1124744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191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CH" sz="2400" dirty="0"/>
              <a:t>Selbstregulationsfähigkeit des Säuglings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76063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de-CH" altLang="de-DE" sz="2200" dirty="0"/>
              <a:t>Säuglinge mit exzessivem Schreien …. 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können sich selber schlecht beruhigen oder abschalten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befinden sich selten in einem ruhigen-aufmerksamen Zustand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sind verstärkt irritierbar, reizempfindlich und motorisch unruhig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/>
              <a:t>Drang in die vertikale Position, Ablehnung horizontaler Körperposition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scheinen visuelle/akustischen Umgebungsreizen geradezu zu suchen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kurzfristige Stabilisierung (Pseudostabilität) durch Ablenkung und neue Reize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de-CH" altLang="de-DE" sz="2200" dirty="0">
                <a:solidFill>
                  <a:prstClr val="black"/>
                </a:solidFill>
              </a:rPr>
              <a:t>extrem kurze Schlafphasen am Tag, verminderter Gesamtschlaf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Courier New" panose="02070309020205020404" pitchFamily="49" charset="0"/>
              <a:buChar char="o"/>
            </a:pPr>
            <a:endParaRPr lang="de-CH" sz="1100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de-CH" altLang="de-DE" sz="16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  	            </a:t>
            </a:r>
            <a:r>
              <a:rPr lang="de-CH" sz="1900" dirty="0">
                <a:solidFill>
                  <a:srgbClr val="FF0000"/>
                </a:solidFill>
              </a:rPr>
              <a:t> 	</a:t>
            </a:r>
            <a:r>
              <a:rPr lang="de-CH" sz="2000" dirty="0"/>
              <a:t>benötigen zur Regulation ein </a:t>
            </a:r>
            <a:r>
              <a:rPr lang="de-CH" sz="2000" b="1" dirty="0">
                <a:solidFill>
                  <a:srgbClr val="DF4E21"/>
                </a:solidFill>
              </a:rPr>
              <a:t>hohes Mass an regulierender </a:t>
            </a:r>
            <a:r>
              <a:rPr lang="de-CH" sz="2000" b="1" dirty="0"/>
              <a:t>	                 </a:t>
            </a:r>
            <a:r>
              <a:rPr lang="de-CH" sz="2000" b="1" dirty="0">
                <a:solidFill>
                  <a:srgbClr val="DF4E21"/>
                </a:solidFill>
              </a:rPr>
              <a:t>Unterstützung</a:t>
            </a:r>
            <a:r>
              <a:rPr lang="de-CH" sz="2000" dirty="0">
                <a:solidFill>
                  <a:srgbClr val="DF4E21"/>
                </a:solidFill>
              </a:rPr>
              <a:t> </a:t>
            </a:r>
            <a:r>
              <a:rPr lang="de-CH" sz="2000" dirty="0"/>
              <a:t>durch die Betreuungspersonen</a:t>
            </a:r>
          </a:p>
          <a:p>
            <a:pPr lvl="1">
              <a:lnSpc>
                <a:spcPct val="110000"/>
              </a:lnSpc>
              <a:buFont typeface="Calibri" panose="020F0502020204030204" pitchFamily="34" charset="0"/>
              <a:buChar char="˃"/>
            </a:pPr>
            <a:endParaRPr lang="de-CH" sz="1800" dirty="0"/>
          </a:p>
          <a:p>
            <a:pPr lvl="1">
              <a:buFont typeface="Calibri" panose="020F0502020204030204" pitchFamily="34" charset="0"/>
              <a:buChar char="˃"/>
            </a:pPr>
            <a:endParaRPr lang="de-CH" sz="1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1268760"/>
            <a:ext cx="79206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70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Selbstregulationsfähigkeit des Säuglings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1168"/>
          </a:xfrm>
        </p:spPr>
        <p:txBody>
          <a:bodyPr>
            <a:noAutofit/>
          </a:bodyPr>
          <a:lstStyle/>
          <a:p>
            <a:pPr marL="342900" lvl="1" indent="-342900">
              <a:spcBef>
                <a:spcPct val="50000"/>
              </a:spcBef>
              <a:buFont typeface="Calibri" panose="020F0502020204030204" pitchFamily="34" charset="0"/>
              <a:buChar char="&gt;"/>
            </a:pPr>
            <a:r>
              <a:rPr lang="de-CH" sz="2000" dirty="0"/>
              <a:t>Säuglinge unterscheiden sich erheblich in ihrer Fähigkeit, </a:t>
            </a:r>
            <a:r>
              <a:rPr lang="de-CH" sz="2000" b="1" dirty="0"/>
              <a:t>sich selber regulieren zu können</a:t>
            </a:r>
            <a:endParaRPr lang="de-CH" sz="2000" dirty="0">
              <a:solidFill>
                <a:srgbClr val="FF0000"/>
              </a:solidFill>
            </a:endParaRPr>
          </a:p>
          <a:p>
            <a:pPr marL="0" lvl="1" indent="0">
              <a:spcBef>
                <a:spcPct val="50000"/>
              </a:spcBef>
              <a:buNone/>
            </a:pPr>
            <a:r>
              <a:rPr lang="de-CH" altLang="de-DE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de-CH" altLang="de-DE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       </a:t>
            </a:r>
            <a:r>
              <a:rPr lang="de-CH" altLang="de-DE" sz="1800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de-CH" sz="2000" dirty="0">
                <a:solidFill>
                  <a:prstClr val="black"/>
                </a:solidFill>
              </a:rPr>
              <a:t>Säugling </a:t>
            </a:r>
            <a:r>
              <a:rPr lang="de-CH" sz="2000" dirty="0"/>
              <a:t>muss</a:t>
            </a:r>
            <a:r>
              <a:rPr lang="de-CH" sz="2000" b="1" dirty="0"/>
              <a:t> lernen</a:t>
            </a:r>
            <a:r>
              <a:rPr lang="de-CH" sz="2000" dirty="0">
                <a:solidFill>
                  <a:prstClr val="black"/>
                </a:solidFill>
              </a:rPr>
              <a:t>, Schlaf- und Wachzustände, Hunger 		und Sättigung zu organisieren </a:t>
            </a:r>
          </a:p>
          <a:p>
            <a:pPr marL="342900" lvl="1" indent="-342900">
              <a:spcBef>
                <a:spcPct val="50000"/>
              </a:spcBef>
              <a:buFont typeface="Calibri" panose="020F0502020204030204" pitchFamily="34" charset="0"/>
              <a:buChar char="˃"/>
            </a:pPr>
            <a:endParaRPr lang="de-CH" sz="1200" dirty="0"/>
          </a:p>
          <a:p>
            <a:pPr>
              <a:buFont typeface="Calibri" panose="020F0502020204030204" pitchFamily="34" charset="0"/>
              <a:buChar char="˃"/>
            </a:pPr>
            <a:r>
              <a:rPr lang="de-CH" sz="2000" dirty="0"/>
              <a:t>Selbstregulation entwickelt sich im </a:t>
            </a:r>
            <a:r>
              <a:rPr lang="de-CH" sz="2000" b="1" dirty="0"/>
              <a:t>Wechselspiel von Reifung und Lernerfahrung </a:t>
            </a:r>
            <a:r>
              <a:rPr lang="de-CH" sz="2000" b="1" dirty="0">
                <a:solidFill>
                  <a:srgbClr val="DF4E21"/>
                </a:solidFill>
              </a:rPr>
              <a:t>in der Interaktion mit seinen Bezugspersonen </a:t>
            </a:r>
          </a:p>
          <a:p>
            <a:endParaRPr lang="de-CH" sz="1000" dirty="0">
              <a:solidFill>
                <a:srgbClr val="DF4E21"/>
              </a:solidFill>
            </a:endParaRPr>
          </a:p>
          <a:p>
            <a:pPr marL="342900" lvl="1" indent="-342900">
              <a:spcBef>
                <a:spcPct val="50000"/>
              </a:spcBef>
              <a:buFont typeface="Calibri" panose="020F0502020204030204" pitchFamily="34" charset="0"/>
              <a:buChar char="˃"/>
            </a:pPr>
            <a:endParaRPr lang="de-CH" sz="1800" dirty="0"/>
          </a:p>
          <a:p>
            <a:pPr marL="3429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CH" sz="1800" dirty="0"/>
          </a:p>
          <a:p>
            <a:pPr>
              <a:spcBef>
                <a:spcPct val="50000"/>
              </a:spcBef>
            </a:pPr>
            <a:endParaRPr lang="de-CH" altLang="de-DE" sz="1800" dirty="0"/>
          </a:p>
          <a:p>
            <a:pPr marL="457200" lvl="1" indent="0">
              <a:spcBef>
                <a:spcPct val="50000"/>
              </a:spcBef>
              <a:buNone/>
            </a:pPr>
            <a:endParaRPr lang="de-CH" altLang="de-DE" sz="1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de-CH" sz="2000" dirty="0">
              <a:solidFill>
                <a:srgbClr val="FF0000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1124744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CBA6B3C-84B3-482E-AAB7-0380434CC108}"/>
              </a:ext>
            </a:extLst>
          </p:cNvPr>
          <p:cNvSpPr/>
          <p:nvPr/>
        </p:nvSpPr>
        <p:spPr>
          <a:xfrm>
            <a:off x="611560" y="5013176"/>
            <a:ext cx="8075240" cy="15701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/>
              <a:t>Säuglinge bedürfen einer sozialen Umgebung, die ihre Signale verstehen und adäquat beantworten, d.h.</a:t>
            </a:r>
          </a:p>
          <a:p>
            <a:pPr algn="ctr"/>
            <a:r>
              <a:rPr lang="de-CH" sz="2000" dirty="0">
                <a:solidFill>
                  <a:srgbClr val="FFFF97"/>
                </a:solidFill>
              </a:rPr>
              <a:t>das elterliche Betreuungsverhalten ist entscheiden </a:t>
            </a:r>
          </a:p>
        </p:txBody>
      </p:sp>
    </p:spTree>
    <p:extLst>
      <p:ext uri="{BB962C8B-B14F-4D97-AF65-F5344CB8AC3E}">
        <p14:creationId xmlns:p14="http://schemas.microsoft.com/office/powerpoint/2010/main" val="3820327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de-CH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buNone/>
            </a:pPr>
            <a:endParaRPr lang="de-CH" sz="3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sz="4100" i="1" dirty="0">
                <a:solidFill>
                  <a:schemeClr val="accent1">
                    <a:lumMod val="75000"/>
                  </a:schemeClr>
                </a:solidFill>
              </a:rPr>
              <a:t>					</a:t>
            </a:r>
            <a:r>
              <a:rPr lang="de-CH" sz="3000" i="1" dirty="0">
                <a:solidFill>
                  <a:schemeClr val="accent1">
                    <a:lumMod val="75000"/>
                  </a:schemeClr>
                </a:solidFill>
              </a:rPr>
              <a:t>die Seite der Eltern		</a:t>
            </a:r>
          </a:p>
          <a:p>
            <a:pPr marL="0" indent="0">
              <a:buNone/>
            </a:pPr>
            <a:r>
              <a:rPr lang="de-CH" sz="3000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de-CH" sz="3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83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79388" y="115888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Exzessives Schreien unter dem Gesichtspunkt der Interaktion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2843213" y="1916113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489" name="AutoShape 9"/>
          <p:cNvSpPr>
            <a:spLocks noChangeArrowheads="1"/>
          </p:cNvSpPr>
          <p:nvPr/>
        </p:nvSpPr>
        <p:spPr bwMode="auto">
          <a:xfrm rot="10800000">
            <a:off x="2627313" y="4510088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2988" y="3667671"/>
            <a:ext cx="35290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Selbstregulationsfähigkeit des Säuglings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38775" y="3644900"/>
            <a:ext cx="31654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C495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Intuitive elterliche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607379" y="4294257"/>
            <a:ext cx="2044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Zusammenspiel</a:t>
            </a:r>
          </a:p>
        </p:txBody>
      </p:sp>
    </p:spTree>
    <p:extLst>
      <p:ext uri="{BB962C8B-B14F-4D97-AF65-F5344CB8AC3E}">
        <p14:creationId xmlns:p14="http://schemas.microsoft.com/office/powerpoint/2010/main" val="147356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Dreimonatskoliken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60772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&gt;"/>
            </a:pPr>
            <a:r>
              <a:rPr lang="de-CH" altLang="de-DE" sz="2000" b="1" dirty="0">
                <a:solidFill>
                  <a:srgbClr val="376092"/>
                </a:solidFill>
              </a:rPr>
              <a:t>Klinik</a:t>
            </a:r>
          </a:p>
          <a:p>
            <a:pPr lvl="2">
              <a:lnSpc>
                <a:spcPct val="120000"/>
              </a:lnSpc>
            </a:pPr>
            <a:r>
              <a:rPr lang="de-CH" altLang="de-DE" sz="2000" dirty="0"/>
              <a:t>Episoden von Unruhe/Quengeln und scheinbar grundlosem, anfallsartigem Schreien </a:t>
            </a:r>
          </a:p>
          <a:p>
            <a:pPr lvl="2">
              <a:lnSpc>
                <a:spcPct val="120000"/>
              </a:lnSpc>
            </a:pPr>
            <a:r>
              <a:rPr lang="de-CH" altLang="de-DE" sz="2000" dirty="0"/>
              <a:t>gehäuftes Auftreten in den frühen Abendstunden </a:t>
            </a:r>
          </a:p>
          <a:p>
            <a:pPr lvl="2">
              <a:lnSpc>
                <a:spcPct val="120000"/>
              </a:lnSpc>
            </a:pPr>
            <a:r>
              <a:rPr lang="de-CH" altLang="de-DE" sz="2000" dirty="0"/>
              <a:t>Beginn in der 2. Lebenswoche, Höhepunkt Häufigkeit in der 6. Lebenswoche, abfallend bis zum Ende des 3. Lebensmonats          (</a:t>
            </a:r>
            <a:r>
              <a:rPr lang="de-CH" altLang="de-DE" sz="1400" dirty="0"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de-CH" altLang="de-DE" sz="2000" dirty="0"/>
              <a:t>Dreimonatskolik, Säuglingskoliken)</a:t>
            </a:r>
          </a:p>
          <a:p>
            <a:pPr lvl="2">
              <a:lnSpc>
                <a:spcPct val="120000"/>
              </a:lnSpc>
            </a:pPr>
            <a:r>
              <a:rPr lang="de-CH" altLang="de-DE" sz="2000" dirty="0"/>
              <a:t>kein Ansprechen auf übliche Beruhigungshilfen der Eltern</a:t>
            </a:r>
          </a:p>
          <a:p>
            <a:pPr marL="514350" lvl="1" indent="0">
              <a:buNone/>
            </a:pPr>
            <a:endParaRPr lang="de-CH" altLang="de-DE" sz="2000" b="1" dirty="0">
              <a:solidFill>
                <a:srgbClr val="DF4E21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-171450"/>
            <a:ext cx="8229600" cy="1143000"/>
          </a:xfrm>
        </p:spPr>
        <p:txBody>
          <a:bodyPr anchor="b">
            <a:normAutofit/>
          </a:bodyPr>
          <a:lstStyle/>
          <a:p>
            <a:pPr algn="l"/>
            <a:r>
              <a:rPr lang="de-CH" sz="2400" dirty="0">
                <a:latin typeface="Calibri" pitchFamily="34" charset="0"/>
              </a:rPr>
              <a:t>Die intuitive elterliche Kompetenz I </a:t>
            </a:r>
            <a:endParaRPr lang="de-CH" altLang="de-DE" sz="2400" dirty="0">
              <a:latin typeface="Calibri" pitchFamily="34" charset="0"/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412875"/>
            <a:ext cx="8362950" cy="5256213"/>
          </a:xfrm>
        </p:spPr>
        <p:txBody>
          <a:bodyPr>
            <a:normAutofit/>
          </a:bodyPr>
          <a:lstStyle/>
          <a:p>
            <a:r>
              <a:rPr lang="de-CH" altLang="de-DE" sz="2000" dirty="0">
                <a:latin typeface="Calibri" pitchFamily="34" charset="0"/>
              </a:rPr>
              <a:t>Eltern verfügen über ein universelles und intuitive Verhaltensbereitschaft </a:t>
            </a:r>
            <a:r>
              <a:rPr lang="de-CH" altLang="de-DE" sz="2000" b="1" dirty="0">
                <a:latin typeface="Calibri" pitchFamily="34" charset="0"/>
              </a:rPr>
              <a:t>(Beziehungswissen)</a:t>
            </a:r>
            <a:r>
              <a:rPr lang="de-CH" altLang="de-DE" sz="2000" dirty="0">
                <a:latin typeface="Calibri" pitchFamily="34" charset="0"/>
              </a:rPr>
              <a:t>, welches ihnen ermöglicht, die Bedürfnisse eines Säuglings zu erkennen und adäquat darauf zu reagieren und so seine Entwicklungsprozesse zu unterstützen = </a:t>
            </a:r>
            <a:r>
              <a:rPr lang="de-CH" altLang="de-DE" sz="2000" b="1" dirty="0">
                <a:latin typeface="Calibri" pitchFamily="34" charset="0"/>
              </a:rPr>
              <a:t>Intuitive elterliche Kompetenz </a:t>
            </a:r>
            <a:r>
              <a:rPr lang="de-CH" altLang="de-DE" sz="2000" dirty="0">
                <a:latin typeface="Calibri" pitchFamily="34" charset="0"/>
              </a:rPr>
              <a:t>(intuitiv </a:t>
            </a:r>
            <a:r>
              <a:rPr lang="de-CH" altLang="de-DE" sz="2000" dirty="0" err="1">
                <a:latin typeface="Calibri" pitchFamily="34" charset="0"/>
              </a:rPr>
              <a:t>parenting</a:t>
            </a:r>
            <a:r>
              <a:rPr lang="de-CH" altLang="de-DE" sz="2000" dirty="0">
                <a:latin typeface="Calibri" pitchFamily="34" charset="0"/>
              </a:rPr>
              <a:t>)</a:t>
            </a:r>
          </a:p>
          <a:p>
            <a:endParaRPr lang="de-CH" altLang="de-DE" sz="1100" dirty="0">
              <a:latin typeface="Calibri" pitchFamily="34" charset="0"/>
            </a:endParaRPr>
          </a:p>
          <a:p>
            <a:pPr marL="273050" indent="-273050" eaLnBrk="1" hangingPunct="1">
              <a:buFontTx/>
              <a:buNone/>
            </a:pPr>
            <a:endParaRPr lang="de-CH" altLang="de-DE" sz="2000" i="1" dirty="0">
              <a:latin typeface="Calibri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28625" y="1052513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921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-171450"/>
            <a:ext cx="8229600" cy="1143000"/>
          </a:xfrm>
        </p:spPr>
        <p:txBody>
          <a:bodyPr anchor="b">
            <a:normAutofit/>
          </a:bodyPr>
          <a:lstStyle/>
          <a:p>
            <a:pPr algn="l"/>
            <a:r>
              <a:rPr lang="de-CH" sz="2400" dirty="0">
                <a:latin typeface="Calibri" pitchFamily="34" charset="0"/>
              </a:rPr>
              <a:t>Die intuitive elterliche Kompetenz II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268412"/>
            <a:ext cx="8362950" cy="5589587"/>
          </a:xfrm>
        </p:spPr>
        <p:txBody>
          <a:bodyPr>
            <a:normAutofit/>
          </a:bodyPr>
          <a:lstStyle/>
          <a:p>
            <a:pPr eaLnBrk="1" hangingPunct="1">
              <a:buFont typeface="Calibri" panose="020F0502020204030204" pitchFamily="34" charset="0"/>
              <a:buChar char="˃"/>
              <a:defRPr/>
            </a:pPr>
            <a:r>
              <a:rPr lang="de-CH" sz="2000" dirty="0">
                <a:latin typeface="Calibri" pitchFamily="34" charset="0"/>
              </a:rPr>
              <a:t>Intuitive Kompetenz ist </a:t>
            </a:r>
            <a:r>
              <a:rPr lang="de-CH" sz="2000" i="1" dirty="0">
                <a:latin typeface="Calibri" pitchFamily="34" charset="0"/>
              </a:rPr>
              <a:t>unabhängig</a:t>
            </a:r>
            <a:r>
              <a:rPr lang="de-CH" sz="2000" dirty="0">
                <a:latin typeface="Calibri" pitchFamily="34" charset="0"/>
              </a:rPr>
              <a:t> von</a:t>
            </a:r>
          </a:p>
          <a:p>
            <a:pPr marL="822325" lvl="2" eaLnBrk="1" hangingPunct="1">
              <a:buFontTx/>
              <a:buChar char="-"/>
              <a:defRPr/>
            </a:pPr>
            <a:r>
              <a:rPr lang="de-CH" sz="2000" dirty="0">
                <a:latin typeface="Calibri" pitchFamily="34" charset="0"/>
              </a:rPr>
              <a:t>Alter (ab ca. 4 Jahren)</a:t>
            </a:r>
          </a:p>
          <a:p>
            <a:pPr marL="822325" lvl="2" eaLnBrk="1" hangingPunct="1">
              <a:buFontTx/>
              <a:buChar char="-"/>
              <a:defRPr/>
            </a:pPr>
            <a:r>
              <a:rPr lang="de-CH" sz="2000" dirty="0">
                <a:latin typeface="Calibri" pitchFamily="34" charset="0"/>
              </a:rPr>
              <a:t>Geschlecht</a:t>
            </a:r>
          </a:p>
          <a:p>
            <a:pPr marL="822325" lvl="2" eaLnBrk="1" hangingPunct="1">
              <a:buFontTx/>
              <a:buChar char="-"/>
              <a:defRPr/>
            </a:pPr>
            <a:r>
              <a:rPr lang="de-CH" sz="2000" dirty="0">
                <a:latin typeface="Calibri" pitchFamily="34" charset="0"/>
              </a:rPr>
              <a:t>Erfahrung mit Säuglingen</a:t>
            </a:r>
          </a:p>
          <a:p>
            <a:pPr marL="822325" lvl="2" eaLnBrk="1" hangingPunct="1">
              <a:buFontTx/>
              <a:buChar char="-"/>
              <a:defRPr/>
            </a:pPr>
            <a:r>
              <a:rPr lang="de-CH" sz="2000" dirty="0">
                <a:latin typeface="Calibri" pitchFamily="34" charset="0"/>
              </a:rPr>
              <a:t>Kultur</a:t>
            </a:r>
          </a:p>
          <a:p>
            <a:pPr marL="822325" lvl="2" eaLnBrk="1" hangingPunct="1">
              <a:buFontTx/>
              <a:buChar char="-"/>
              <a:defRPr/>
            </a:pPr>
            <a:endParaRPr lang="de-CH" sz="2000" dirty="0">
              <a:latin typeface="Calibri" pitchFamily="34" charset="0"/>
            </a:endParaRPr>
          </a:p>
          <a:p>
            <a:pPr marL="822325" lvl="2" eaLnBrk="1" hangingPunct="1">
              <a:buFontTx/>
              <a:buChar char="-"/>
              <a:defRPr/>
            </a:pPr>
            <a:endParaRPr lang="de-CH" sz="2000" dirty="0">
              <a:latin typeface="Calibri" pitchFamily="34" charset="0"/>
            </a:endParaRPr>
          </a:p>
          <a:p>
            <a:pPr marL="422275" lvl="1" eaLnBrk="1" hangingPunct="1">
              <a:buFont typeface="Calibri" panose="020F0502020204030204" pitchFamily="34" charset="0"/>
              <a:buChar char="˃"/>
              <a:defRPr/>
            </a:pPr>
            <a:r>
              <a:rPr lang="de-CH" sz="2000" dirty="0">
                <a:latin typeface="Calibri" pitchFamily="34" charset="0"/>
              </a:rPr>
              <a:t>Beispiele für kulturübergreifendes Elternverhalten, zB</a:t>
            </a:r>
          </a:p>
          <a:p>
            <a:pPr marL="1073150" lvl="2" indent="-273050" eaLnBrk="1" hangingPunct="1">
              <a:buFont typeface="Symbol" pitchFamily="18" charset="2"/>
              <a:buChar char="-"/>
              <a:defRPr/>
            </a:pPr>
            <a:r>
              <a:rPr lang="de-CH" sz="2000" dirty="0">
                <a:latin typeface="Calibri" pitchFamily="34" charset="0"/>
              </a:rPr>
              <a:t>sprechen mit dem Säugling langsamer, im ‚Sing-Sang‘</a:t>
            </a:r>
          </a:p>
          <a:p>
            <a:pPr marL="1073150" lvl="2" indent="-273050" eaLnBrk="1" hangingPunct="1">
              <a:buFont typeface="Symbol" pitchFamily="18" charset="2"/>
              <a:buChar char="-"/>
              <a:defRPr/>
            </a:pPr>
            <a:r>
              <a:rPr lang="de-CH" sz="2000" dirty="0">
                <a:latin typeface="Calibri" pitchFamily="34" charset="0"/>
              </a:rPr>
              <a:t>übertriebene Mimik</a:t>
            </a:r>
          </a:p>
          <a:p>
            <a:pPr marL="1073150" lvl="2" indent="-273050" eaLnBrk="1" hangingPunct="1">
              <a:buFont typeface="Symbol" pitchFamily="18" charset="2"/>
              <a:buChar char="-"/>
              <a:defRPr/>
            </a:pPr>
            <a:r>
              <a:rPr lang="de-CH" sz="2000" dirty="0">
                <a:latin typeface="Calibri" pitchFamily="34" charset="0"/>
              </a:rPr>
              <a:t>wiederholen Worte, vereinfachen, ritualisieren Handlungen</a:t>
            </a:r>
          </a:p>
          <a:p>
            <a:pPr marL="1073150" lvl="2" indent="-273050" eaLnBrk="1" hangingPunct="1">
              <a:buFont typeface="Symbol" pitchFamily="18" charset="2"/>
              <a:buChar char="-"/>
              <a:defRPr/>
            </a:pPr>
            <a:r>
              <a:rPr lang="de-CH" sz="2000" dirty="0">
                <a:latin typeface="Calibri" pitchFamily="34" charset="0"/>
              </a:rPr>
              <a:t>halten ihr Baby instinktiv in optimalem Augenabstand (ca. 25 cm)</a:t>
            </a:r>
          </a:p>
          <a:p>
            <a:pPr marL="1073150" lvl="2" indent="-273050" eaLnBrk="1" hangingPunct="1">
              <a:buFont typeface="Symbol" pitchFamily="18" charset="2"/>
              <a:buChar char="-"/>
              <a:defRPr/>
            </a:pPr>
            <a:r>
              <a:rPr lang="de-CH" sz="2000" dirty="0">
                <a:latin typeface="Calibri" pitchFamily="34" charset="0"/>
              </a:rPr>
              <a:t> …….</a:t>
            </a:r>
          </a:p>
          <a:p>
            <a:pPr marL="273050" indent="-273050" eaLnBrk="1" hangingPunct="1">
              <a:buFontTx/>
              <a:buNone/>
              <a:defRPr/>
            </a:pPr>
            <a:endParaRPr lang="de-CH" sz="2000" i="1" dirty="0">
              <a:latin typeface="Calibri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8625" y="1052513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73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-171450"/>
            <a:ext cx="8229600" cy="1143000"/>
          </a:xfrm>
        </p:spPr>
        <p:txBody>
          <a:bodyPr anchor="b">
            <a:normAutofit/>
          </a:bodyPr>
          <a:lstStyle/>
          <a:p>
            <a:pPr algn="l"/>
            <a:r>
              <a:rPr lang="de-CH" sz="2400" dirty="0">
                <a:latin typeface="Calibri" pitchFamily="34" charset="0"/>
              </a:rPr>
              <a:t>Die intuitive elterliche Kompetenz III </a:t>
            </a:r>
            <a:endParaRPr lang="de-CH" altLang="de-DE" sz="2400" dirty="0">
              <a:latin typeface="Calibri" pitchFamily="34" charset="0"/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196752"/>
            <a:ext cx="8362950" cy="5832647"/>
          </a:xfrm>
        </p:spPr>
        <p:txBody>
          <a:bodyPr>
            <a:normAutofit/>
          </a:bodyPr>
          <a:lstStyle/>
          <a:p>
            <a:r>
              <a:rPr lang="de-CH" altLang="de-DE" sz="2000" dirty="0">
                <a:latin typeface="Calibri" pitchFamily="34" charset="0"/>
              </a:rPr>
              <a:t>Eltern verfügen über ein universelles und intuitive Verhaltensbereitschaft </a:t>
            </a:r>
            <a:r>
              <a:rPr lang="de-CH" altLang="de-DE" sz="2000" b="1" dirty="0">
                <a:latin typeface="Calibri" pitchFamily="34" charset="0"/>
              </a:rPr>
              <a:t>(Beziehungswissen)</a:t>
            </a:r>
            <a:r>
              <a:rPr lang="de-CH" altLang="de-DE" sz="2000" dirty="0">
                <a:latin typeface="Calibri" pitchFamily="34" charset="0"/>
              </a:rPr>
              <a:t>, welches ihnen ermöglicht, die Bedürfnisse eines Säuglings zu erkennen und adäquat darauf zu reagieren und so seine Entwicklungsprozesse zu unterstützen = </a:t>
            </a:r>
            <a:r>
              <a:rPr lang="de-CH" altLang="de-DE" sz="2000" b="1" dirty="0">
                <a:latin typeface="Calibri" pitchFamily="34" charset="0"/>
              </a:rPr>
              <a:t>Intuitive elterliche Kompetenz </a:t>
            </a:r>
            <a:r>
              <a:rPr lang="de-CH" altLang="de-DE" sz="2000" dirty="0">
                <a:latin typeface="Calibri" pitchFamily="34" charset="0"/>
              </a:rPr>
              <a:t>(intuitiv </a:t>
            </a:r>
            <a:r>
              <a:rPr lang="de-CH" altLang="de-DE" sz="2000" dirty="0" err="1">
                <a:latin typeface="Calibri" pitchFamily="34" charset="0"/>
              </a:rPr>
              <a:t>parenting</a:t>
            </a:r>
            <a:r>
              <a:rPr lang="de-CH" altLang="de-DE" sz="2000" dirty="0">
                <a:latin typeface="Calibri" pitchFamily="34" charset="0"/>
              </a:rPr>
              <a:t>)</a:t>
            </a:r>
          </a:p>
          <a:p>
            <a:endParaRPr lang="de-CH" altLang="de-DE" sz="1100" dirty="0">
              <a:latin typeface="Calibri" pitchFamily="34" charset="0"/>
            </a:endParaRPr>
          </a:p>
          <a:p>
            <a:pPr marL="273050" indent="-273050" eaLnBrk="1" hangingPunct="1"/>
            <a:r>
              <a:rPr lang="de-CH" altLang="de-DE" sz="2000" dirty="0">
                <a:latin typeface="Calibri" pitchFamily="34" charset="0"/>
              </a:rPr>
              <a:t>Intuitive elterliche Kompetenz ist spontanes, nicht gelerntes, nicht der Kontrolle unterliegendes Verhalten, kulturunabhängig, unabhängig vom Geschlecht und unabhängig von Vorerfahrungen mit Säuglingen </a:t>
            </a:r>
          </a:p>
          <a:p>
            <a:pPr marL="400050" lvl="1" indent="0">
              <a:buNone/>
            </a:pPr>
            <a:endParaRPr lang="de-CH" altLang="de-DE" sz="1100" dirty="0">
              <a:latin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de-CH" sz="2000" dirty="0"/>
              <a:t>Eltern gelingt es in der Regel dank ihrer intuitiven Kompetenz 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2000" dirty="0"/>
              <a:t>regulatorisches Schwierigkeiten </a:t>
            </a:r>
            <a:r>
              <a:rPr lang="de-CH" sz="2000" b="1" dirty="0">
                <a:solidFill>
                  <a:schemeClr val="accent1">
                    <a:lumMod val="75000"/>
                  </a:schemeClr>
                </a:solidFill>
              </a:rPr>
              <a:t>wahrzunehmen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altLang="de-DE" sz="2000" dirty="0">
                <a:latin typeface="Calibri" pitchFamily="34" charset="0"/>
              </a:rPr>
              <a:t>sie richtig zu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interpretieren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altLang="de-DE" sz="2000" dirty="0">
                <a:latin typeface="Calibri" pitchFamily="34" charset="0"/>
              </a:rPr>
              <a:t>prompt und angemessen darauf zu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reagieren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de-CH" sz="2000" dirty="0"/>
              <a:t>diese Schwierigkeiten zu </a:t>
            </a:r>
            <a:r>
              <a:rPr lang="de-CH" sz="2000" b="1" dirty="0">
                <a:solidFill>
                  <a:schemeClr val="accent1">
                    <a:lumMod val="75000"/>
                  </a:schemeClr>
                </a:solidFill>
              </a:rPr>
              <a:t>kompensieren </a:t>
            </a:r>
          </a:p>
          <a:p>
            <a:pPr lvl="2">
              <a:buNone/>
            </a:pPr>
            <a:r>
              <a:rPr lang="de-CH" altLang="de-DE" sz="2000" dirty="0">
                <a:solidFill>
                  <a:srgbClr val="DF4E21"/>
                </a:solidFill>
                <a:latin typeface="Calibri" pitchFamily="34" charset="0"/>
              </a:rPr>
              <a:t>= feinfühliges Verhalten oder elterliches Fürsorgeverhalten</a:t>
            </a:r>
          </a:p>
          <a:p>
            <a:pPr lvl="2" algn="r">
              <a:buNone/>
            </a:pPr>
            <a:r>
              <a:rPr lang="de-CH" altLang="de-DE" sz="1800" i="1" dirty="0">
                <a:latin typeface="Calibri" pitchFamily="34" charset="0"/>
              </a:rPr>
              <a:t>(Ainsworth, 1974)</a:t>
            </a:r>
            <a:endParaRPr lang="de-CH" altLang="de-DE" sz="1800" dirty="0">
              <a:solidFill>
                <a:srgbClr val="006699"/>
              </a:solidFill>
              <a:latin typeface="Calibri" pitchFamily="34" charset="0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de-CH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de-CH" sz="2000" dirty="0"/>
          </a:p>
          <a:p>
            <a:pPr marL="273050" indent="-273050" eaLnBrk="1" hangingPunct="1">
              <a:buFontTx/>
              <a:buNone/>
            </a:pPr>
            <a:endParaRPr lang="de-CH" altLang="de-DE" sz="2000" i="1" dirty="0">
              <a:latin typeface="Calibri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28625" y="1052513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824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-242888"/>
            <a:ext cx="8229600" cy="1143001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de-CH" altLang="de-DE" sz="2400" dirty="0">
                <a:latin typeface="Calibri" pitchFamily="34" charset="0"/>
              </a:rPr>
              <a:t>Zusammenfassung I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341438"/>
            <a:ext cx="8002588" cy="5516562"/>
          </a:xfrm>
        </p:spPr>
        <p:txBody>
          <a:bodyPr>
            <a:normAutofit/>
          </a:bodyPr>
          <a:lstStyle/>
          <a:p>
            <a:pPr marL="273050" indent="-273050" eaLnBrk="1" hangingPunct="1">
              <a:buFontTx/>
              <a:buNone/>
            </a:pPr>
            <a:r>
              <a:rPr lang="de-CH" altLang="de-DE" sz="2000" dirty="0">
                <a:latin typeface="Calibri" pitchFamily="34" charset="0"/>
              </a:rPr>
              <a:t>	Die Herausforderung der frühen Kindheit sind von Eltern und Säugling </a:t>
            </a:r>
            <a:r>
              <a:rPr lang="de-CH" altLang="de-DE" sz="2000" i="1" dirty="0">
                <a:solidFill>
                  <a:srgbClr val="DF4E21"/>
                </a:solidFill>
                <a:latin typeface="Calibri" pitchFamily="34" charset="0"/>
              </a:rPr>
              <a:t>gemeinsam</a:t>
            </a:r>
            <a:r>
              <a:rPr lang="de-CH" altLang="de-DE" sz="2000" dirty="0">
                <a:solidFill>
                  <a:srgbClr val="DF4E21"/>
                </a:solidFill>
                <a:latin typeface="Calibri" pitchFamily="34" charset="0"/>
              </a:rPr>
              <a:t> </a:t>
            </a:r>
            <a:r>
              <a:rPr lang="de-CH" altLang="de-DE" sz="2000" dirty="0">
                <a:latin typeface="Calibri" pitchFamily="34" charset="0"/>
              </a:rPr>
              <a:t>im Sinne einer </a:t>
            </a:r>
            <a:r>
              <a:rPr lang="de-CH" altLang="de-DE" sz="2000" b="1" dirty="0">
                <a:solidFill>
                  <a:srgbClr val="336699"/>
                </a:solidFill>
                <a:latin typeface="Calibri" pitchFamily="34" charset="0"/>
              </a:rPr>
              <a:t>Co-Regulation</a:t>
            </a:r>
            <a:r>
              <a:rPr lang="de-CH" altLang="de-DE" sz="2000" dirty="0">
                <a:latin typeface="Calibri" pitchFamily="34" charset="0"/>
              </a:rPr>
              <a:t> zu lösen</a:t>
            </a:r>
          </a:p>
          <a:p>
            <a:pPr marL="273050" indent="-273050" eaLnBrk="1" hangingPunct="1">
              <a:buFontTx/>
              <a:buNone/>
            </a:pPr>
            <a:r>
              <a:rPr lang="de-CH" altLang="de-DE" sz="2000" dirty="0">
                <a:latin typeface="Calibri" pitchFamily="34" charset="0"/>
              </a:rPr>
              <a:t> </a:t>
            </a:r>
          </a:p>
          <a:p>
            <a:pPr marL="273050" indent="-273050" eaLnBrk="1" hangingPunct="1">
              <a:buFontTx/>
              <a:buNone/>
            </a:pPr>
            <a:r>
              <a:rPr lang="de-CH" altLang="de-DE" sz="2000" dirty="0">
                <a:latin typeface="Calibri" pitchFamily="34" charset="0"/>
              </a:rPr>
              <a:t>	</a:t>
            </a:r>
            <a:r>
              <a:rPr lang="de-CH" altLang="de-DE" sz="2000" b="1" dirty="0">
                <a:solidFill>
                  <a:srgbClr val="336699"/>
                </a:solidFill>
                <a:latin typeface="Calibri" pitchFamily="34" charset="0"/>
              </a:rPr>
              <a:t>elterliche Seite</a:t>
            </a:r>
          </a:p>
          <a:p>
            <a:pPr lvl="2" eaLnBrk="1" hangingPunct="1"/>
            <a:r>
              <a:rPr lang="de-CH" altLang="de-DE" sz="2000" dirty="0">
                <a:latin typeface="Calibri" pitchFamily="34" charset="0"/>
              </a:rPr>
              <a:t>Eltern unterstützen das Baby mit ihren </a:t>
            </a:r>
            <a:r>
              <a:rPr lang="de-CH" altLang="de-DE" sz="2000" b="1" dirty="0">
                <a:latin typeface="Calibri" pitchFamily="34" charset="0"/>
              </a:rPr>
              <a:t>intuitiven Kompetenzen (feinfühligem Verhalten)</a:t>
            </a:r>
            <a:r>
              <a:rPr lang="de-CH" altLang="de-DE" sz="2000" dirty="0">
                <a:latin typeface="Calibri" pitchFamily="34" charset="0"/>
              </a:rPr>
              <a:t>. Sie verstehen den inneren Zustands ihres Säuglings, passen ihr Verhalten an die Bedürfnisse des Kindes an und tragen so dazu bei, einen möglichen kindlichen Spannungszustand ‘</a:t>
            </a:r>
            <a:r>
              <a:rPr lang="de-CH" altLang="de-DE" sz="2000" dirty="0" err="1">
                <a:latin typeface="Calibri" pitchFamily="34" charset="0"/>
              </a:rPr>
              <a:t>herunterzuregulieren</a:t>
            </a:r>
            <a:r>
              <a:rPr lang="de-CH" altLang="de-DE" sz="2000" dirty="0">
                <a:latin typeface="Calibri" pitchFamily="34" charset="0"/>
              </a:rPr>
              <a:t>’ </a:t>
            </a:r>
          </a:p>
          <a:p>
            <a:pPr lvl="2" eaLnBrk="1" hangingPunct="1"/>
            <a:endParaRPr lang="de-CH" altLang="de-DE" sz="2000" dirty="0">
              <a:latin typeface="Calibri" pitchFamily="34" charset="0"/>
            </a:endParaRPr>
          </a:p>
          <a:p>
            <a:pPr marL="273050" indent="-273050" eaLnBrk="1" hangingPunct="1">
              <a:buFontTx/>
              <a:buNone/>
            </a:pPr>
            <a:r>
              <a:rPr lang="de-CH" altLang="de-DE" sz="2000" dirty="0">
                <a:latin typeface="Calibri" pitchFamily="34" charset="0"/>
              </a:rPr>
              <a:t>	</a:t>
            </a:r>
            <a:r>
              <a:rPr lang="de-CH" altLang="de-DE" sz="2000" b="1" dirty="0">
                <a:latin typeface="Calibri" pitchFamily="34" charset="0"/>
              </a:rPr>
              <a:t> </a:t>
            </a:r>
            <a:r>
              <a:rPr lang="de-CH" altLang="de-DE" sz="2000" b="1" dirty="0">
                <a:solidFill>
                  <a:srgbClr val="336699"/>
                </a:solidFill>
                <a:latin typeface="Calibri" pitchFamily="34" charset="0"/>
              </a:rPr>
              <a:t>kindliche Seite</a:t>
            </a:r>
          </a:p>
          <a:p>
            <a:pPr lvl="2"/>
            <a:r>
              <a:rPr lang="de-CH" altLang="de-DE" sz="2000" dirty="0">
                <a:latin typeface="Calibri" pitchFamily="34" charset="0"/>
              </a:rPr>
              <a:t>das Baby erlebt sich als gehalten und beruhigt. Es entwickelt auf dieser sicheren Basis seine </a:t>
            </a:r>
            <a:r>
              <a:rPr lang="de-CH" altLang="de-DE" sz="2000" b="1" dirty="0">
                <a:latin typeface="Calibri" pitchFamily="34" charset="0"/>
              </a:rPr>
              <a:t>selbstregulatorischen Fähigkeiten. </a:t>
            </a:r>
            <a:r>
              <a:rPr lang="de-CH" altLang="de-DE" sz="2000" dirty="0">
                <a:latin typeface="Calibri" pitchFamily="34" charset="0"/>
              </a:rPr>
              <a:t>Dem Baby gelingt es immer besser, einen ruhig-aufmerksamen Wachzustand aufrechtzuerhalten und bei Ermüdung ‘abzuschalten’ 	</a:t>
            </a:r>
          </a:p>
          <a:p>
            <a:pPr lvl="2"/>
            <a:endParaRPr lang="de-CH" altLang="de-DE" sz="2000" dirty="0">
              <a:latin typeface="Calibri" pitchFamily="34" charset="0"/>
            </a:endParaRPr>
          </a:p>
          <a:p>
            <a:pPr lvl="2"/>
            <a:endParaRPr lang="de-CH" altLang="de-DE" sz="1800" dirty="0">
              <a:latin typeface="Calibri" pitchFamily="34" charset="0"/>
            </a:endParaRPr>
          </a:p>
          <a:p>
            <a:pPr lvl="2"/>
            <a:endParaRPr lang="de-CH" altLang="de-DE" sz="1800" dirty="0">
              <a:latin typeface="Calibri" pitchFamily="34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39750" y="981075"/>
            <a:ext cx="813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69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de-CH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			</a:t>
            </a:r>
          </a:p>
          <a:p>
            <a:pPr marL="0" indent="0">
              <a:buNone/>
            </a:pPr>
            <a:r>
              <a:rPr lang="de-CH" sz="3500" i="1" dirty="0">
                <a:solidFill>
                  <a:schemeClr val="accent1">
                    <a:lumMod val="75000"/>
                  </a:schemeClr>
                </a:solidFill>
              </a:rPr>
              <a:t>Exzessives Schreien als </a:t>
            </a:r>
          </a:p>
          <a:p>
            <a:pPr marL="0" indent="0">
              <a:buNone/>
            </a:pPr>
            <a:r>
              <a:rPr lang="de-CH" sz="3500" b="1" i="1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de-CH" sz="3500" i="1" dirty="0">
                <a:solidFill>
                  <a:schemeClr val="accent1">
                    <a:lumMod val="75000"/>
                  </a:schemeClr>
                </a:solidFill>
              </a:rPr>
              <a:t>dysfunktionales Eltern-Kind-Zusammenspiel	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de-CH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72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0" name="AutoShape 10"/>
          <p:cNvSpPr>
            <a:spLocks noChangeArrowheads="1"/>
          </p:cNvSpPr>
          <p:nvPr/>
        </p:nvSpPr>
        <p:spPr bwMode="auto">
          <a:xfrm rot="10800000">
            <a:off x="2554288" y="4365625"/>
            <a:ext cx="3889375" cy="1655763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2771775" y="1700213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42988" y="3429000"/>
            <a:ext cx="35290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kindliches Regulationsproblem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24525" y="3574177"/>
            <a:ext cx="29511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C495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elterliche Überlastung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 rot="18720000">
            <a:off x="3315573" y="2696236"/>
            <a:ext cx="1655762" cy="1619250"/>
          </a:xfrm>
          <a:custGeom>
            <a:avLst/>
            <a:gdLst>
              <a:gd name="G0" fmla="+- -4305689 0 0"/>
              <a:gd name="G1" fmla="+- -6977936 0 0"/>
              <a:gd name="G2" fmla="+- -4305689 0 -6977936"/>
              <a:gd name="G3" fmla="+- 10800 0 0"/>
              <a:gd name="G4" fmla="+- 0 0 -430568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744 0 0"/>
              <a:gd name="G9" fmla="+- 0 0 -6977936"/>
              <a:gd name="G10" fmla="+- 9744 0 2700"/>
              <a:gd name="G11" fmla="cos G10 -4305689"/>
              <a:gd name="G12" fmla="sin G10 -4305689"/>
              <a:gd name="G13" fmla="cos 13500 -4305689"/>
              <a:gd name="G14" fmla="sin 13500 -4305689"/>
              <a:gd name="G15" fmla="+- G11 10800 0"/>
              <a:gd name="G16" fmla="+- G12 10800 0"/>
              <a:gd name="G17" fmla="+- G13 10800 0"/>
              <a:gd name="G18" fmla="+- G14 10800 0"/>
              <a:gd name="G19" fmla="*/ 9744 1 2"/>
              <a:gd name="G20" fmla="+- G19 5400 0"/>
              <a:gd name="G21" fmla="cos G20 -4305689"/>
              <a:gd name="G22" fmla="sin G20 -4305689"/>
              <a:gd name="G23" fmla="+- G21 10800 0"/>
              <a:gd name="G24" fmla="+- G12 G23 G22"/>
              <a:gd name="G25" fmla="+- G22 G23 G11"/>
              <a:gd name="G26" fmla="cos 10800 -4305689"/>
              <a:gd name="G27" fmla="sin 10800 -4305689"/>
              <a:gd name="G28" fmla="cos 9744 -4305689"/>
              <a:gd name="G29" fmla="sin 9744 -430568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77936"/>
              <a:gd name="G36" fmla="sin G34 -6977936"/>
              <a:gd name="G37" fmla="+/ -6977936 -430568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744 G39"/>
              <a:gd name="G43" fmla="sin 974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536 w 21600"/>
              <a:gd name="T5" fmla="*/ 25 h 21600"/>
              <a:gd name="T6" fmla="*/ 7886 w 21600"/>
              <a:gd name="T7" fmla="*/ 949 h 21600"/>
              <a:gd name="T8" fmla="*/ 11464 w 21600"/>
              <a:gd name="T9" fmla="*/ 1078 h 21600"/>
              <a:gd name="T10" fmla="*/ 16355 w 21600"/>
              <a:gd name="T11" fmla="*/ -1504 h 21600"/>
              <a:gd name="T12" fmla="*/ 17969 w 21600"/>
              <a:gd name="T13" fmla="*/ 2767 h 21600"/>
              <a:gd name="T14" fmla="*/ 13698 w 21600"/>
              <a:gd name="T15" fmla="*/ 438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809" y="1919"/>
                </a:moveTo>
                <a:cubicBezTo>
                  <a:pt x="13549" y="1350"/>
                  <a:pt x="12182" y="1056"/>
                  <a:pt x="10800" y="1056"/>
                </a:cubicBezTo>
                <a:cubicBezTo>
                  <a:pt x="9864" y="1055"/>
                  <a:pt x="8933" y="1190"/>
                  <a:pt x="8036" y="1456"/>
                </a:cubicBezTo>
                <a:lnTo>
                  <a:pt x="7737" y="443"/>
                </a:lnTo>
                <a:cubicBezTo>
                  <a:pt x="8731" y="149"/>
                  <a:pt x="9763" y="-1"/>
                  <a:pt x="10800" y="0"/>
                </a:cubicBezTo>
                <a:cubicBezTo>
                  <a:pt x="12332" y="0"/>
                  <a:pt x="13847" y="326"/>
                  <a:pt x="15244" y="956"/>
                </a:cubicBezTo>
                <a:lnTo>
                  <a:pt x="16355" y="-1504"/>
                </a:lnTo>
                <a:lnTo>
                  <a:pt x="17969" y="2767"/>
                </a:lnTo>
                <a:lnTo>
                  <a:pt x="13698" y="4380"/>
                </a:lnTo>
                <a:lnTo>
                  <a:pt x="14809" y="1919"/>
                </a:lnTo>
                <a:close/>
              </a:path>
            </a:pathLst>
          </a:custGeom>
          <a:solidFill>
            <a:srgbClr val="DF4E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 rot="627358">
            <a:off x="4177475" y="2385814"/>
            <a:ext cx="1762677" cy="1619250"/>
          </a:xfrm>
          <a:custGeom>
            <a:avLst/>
            <a:gdLst>
              <a:gd name="G0" fmla="+- -4305689 0 0"/>
              <a:gd name="G1" fmla="+- -6977936 0 0"/>
              <a:gd name="G2" fmla="+- -4305689 0 -6977936"/>
              <a:gd name="G3" fmla="+- 10800 0 0"/>
              <a:gd name="G4" fmla="+- 0 0 -430568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744 0 0"/>
              <a:gd name="G9" fmla="+- 0 0 -6977936"/>
              <a:gd name="G10" fmla="+- 9744 0 2700"/>
              <a:gd name="G11" fmla="cos G10 -4305689"/>
              <a:gd name="G12" fmla="sin G10 -4305689"/>
              <a:gd name="G13" fmla="cos 13500 -4305689"/>
              <a:gd name="G14" fmla="sin 13500 -4305689"/>
              <a:gd name="G15" fmla="+- G11 10800 0"/>
              <a:gd name="G16" fmla="+- G12 10800 0"/>
              <a:gd name="G17" fmla="+- G13 10800 0"/>
              <a:gd name="G18" fmla="+- G14 10800 0"/>
              <a:gd name="G19" fmla="*/ 9744 1 2"/>
              <a:gd name="G20" fmla="+- G19 5400 0"/>
              <a:gd name="G21" fmla="cos G20 -4305689"/>
              <a:gd name="G22" fmla="sin G20 -4305689"/>
              <a:gd name="G23" fmla="+- G21 10800 0"/>
              <a:gd name="G24" fmla="+- G12 G23 G22"/>
              <a:gd name="G25" fmla="+- G22 G23 G11"/>
              <a:gd name="G26" fmla="cos 10800 -4305689"/>
              <a:gd name="G27" fmla="sin 10800 -4305689"/>
              <a:gd name="G28" fmla="cos 9744 -4305689"/>
              <a:gd name="G29" fmla="sin 9744 -430568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77936"/>
              <a:gd name="G36" fmla="sin G34 -6977936"/>
              <a:gd name="G37" fmla="+/ -6977936 -430568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744 G39"/>
              <a:gd name="G43" fmla="sin 974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536 w 21600"/>
              <a:gd name="T5" fmla="*/ 25 h 21600"/>
              <a:gd name="T6" fmla="*/ 7886 w 21600"/>
              <a:gd name="T7" fmla="*/ 949 h 21600"/>
              <a:gd name="T8" fmla="*/ 11464 w 21600"/>
              <a:gd name="T9" fmla="*/ 1078 h 21600"/>
              <a:gd name="T10" fmla="*/ 16355 w 21600"/>
              <a:gd name="T11" fmla="*/ -1504 h 21600"/>
              <a:gd name="T12" fmla="*/ 17969 w 21600"/>
              <a:gd name="T13" fmla="*/ 2767 h 21600"/>
              <a:gd name="T14" fmla="*/ 13698 w 21600"/>
              <a:gd name="T15" fmla="*/ 438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4809" y="1919"/>
                </a:moveTo>
                <a:cubicBezTo>
                  <a:pt x="13549" y="1350"/>
                  <a:pt x="12182" y="1056"/>
                  <a:pt x="10800" y="1056"/>
                </a:cubicBezTo>
                <a:cubicBezTo>
                  <a:pt x="9864" y="1055"/>
                  <a:pt x="8933" y="1190"/>
                  <a:pt x="8036" y="1456"/>
                </a:cubicBezTo>
                <a:lnTo>
                  <a:pt x="7737" y="443"/>
                </a:lnTo>
                <a:cubicBezTo>
                  <a:pt x="8731" y="149"/>
                  <a:pt x="9763" y="-1"/>
                  <a:pt x="10800" y="0"/>
                </a:cubicBezTo>
                <a:cubicBezTo>
                  <a:pt x="12332" y="0"/>
                  <a:pt x="13847" y="326"/>
                  <a:pt x="15244" y="956"/>
                </a:cubicBezTo>
                <a:lnTo>
                  <a:pt x="16355" y="-1504"/>
                </a:lnTo>
                <a:lnTo>
                  <a:pt x="17969" y="2767"/>
                </a:lnTo>
                <a:lnTo>
                  <a:pt x="13698" y="4380"/>
                </a:lnTo>
                <a:lnTo>
                  <a:pt x="14809" y="1919"/>
                </a:lnTo>
                <a:close/>
              </a:path>
            </a:pathLst>
          </a:custGeom>
          <a:solidFill>
            <a:srgbClr val="DF4E2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08400" y="1052513"/>
            <a:ext cx="15843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schreit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132559" y="6043935"/>
            <a:ext cx="3095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mangelnde/inadäquate Unterstützung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636317" y="198884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vermehrtes Schreien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076031" y="3068960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Verunsicherung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607379" y="4294257"/>
            <a:ext cx="2044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Zusammenspiel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23850" y="116632"/>
            <a:ext cx="2015902" cy="861774"/>
          </a:xfrm>
          <a:prstGeom prst="rect">
            <a:avLst/>
          </a:prstGeom>
          <a:solidFill>
            <a:srgbClr val="C3D69B">
              <a:alpha val="80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Risikofaktoren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zB</a:t>
            </a: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804024" y="118954"/>
            <a:ext cx="2016125" cy="861774"/>
          </a:xfrm>
          <a:prstGeom prst="rect">
            <a:avLst/>
          </a:prstGeom>
          <a:solidFill>
            <a:srgbClr val="FFFF97">
              <a:alpha val="80000"/>
            </a:srgb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Risikofaktoren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zB</a:t>
            </a: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161D266A-7C0D-4FDA-B362-7EFF9EDE7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347" y="1052513"/>
            <a:ext cx="2016125" cy="5124480"/>
          </a:xfrm>
          <a:prstGeom prst="rect">
            <a:avLst/>
          </a:prstGeom>
          <a:solidFill>
            <a:srgbClr val="FFC000">
              <a:alpha val="30196"/>
            </a:srgb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Persönlichkeit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Psych. Erkrankung (zB Depression)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Einstellungen zum/Erwartungen an das Kind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Befindlichkeit (zB Erschöpfung)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Spannungen in der Elternbeziehung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fehlende soziale Unterstützung</a:t>
            </a: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550AF34E-ACE6-4A93-B872-7926CF16F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052513"/>
            <a:ext cx="2015902" cy="5170646"/>
          </a:xfrm>
          <a:prstGeom prst="rect">
            <a:avLst/>
          </a:prstGeom>
          <a:solidFill>
            <a:srgbClr val="336600">
              <a:alpha val="40000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schwieriges Temperament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Prae</a:t>
            </a: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&amp; perinatal Risiken (</a:t>
            </a:r>
            <a:r>
              <a:rPr kumimoji="0" lang="de-CH" altLang="de-DE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zB</a:t>
            </a: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Früh-geburt, Rauchen)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alt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somatische Störungen (zB Herzfehler, ZNS-Infekt)</a:t>
            </a:r>
          </a:p>
        </p:txBody>
      </p:sp>
    </p:spTree>
    <p:extLst>
      <p:ext uri="{BB962C8B-B14F-4D97-AF65-F5344CB8AC3E}">
        <p14:creationId xmlns:p14="http://schemas.microsoft.com/office/powerpoint/2010/main" val="872003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eichschenkliges Dreieck 11">
            <a:extLst>
              <a:ext uri="{FF2B5EF4-FFF2-40B4-BE49-F238E27FC236}">
                <a16:creationId xmlns:a16="http://schemas.microsoft.com/office/drawing/2014/main" id="{7A9779A6-3015-4C9A-965C-B8CD14134E24}"/>
              </a:ext>
            </a:extLst>
          </p:cNvPr>
          <p:cNvSpPr/>
          <p:nvPr/>
        </p:nvSpPr>
        <p:spPr>
          <a:xfrm>
            <a:off x="3131840" y="2564904"/>
            <a:ext cx="2808314" cy="3528392"/>
          </a:xfrm>
          <a:prstGeom prst="triangle">
            <a:avLst/>
          </a:prstGeom>
          <a:solidFill>
            <a:schemeClr val="accent1">
              <a:lumMod val="40000"/>
              <a:lumOff val="60000"/>
              <a:alpha val="69804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Exzessives Schreien - Zusammenfassung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635896" y="4725144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Entgleiste Eltern-Kind-Interaktion</a:t>
            </a:r>
          </a:p>
        </p:txBody>
      </p:sp>
      <p:sp>
        <p:nvSpPr>
          <p:cNvPr id="10" name="Rechteck 9"/>
          <p:cNvSpPr/>
          <p:nvPr/>
        </p:nvSpPr>
        <p:spPr>
          <a:xfrm>
            <a:off x="755575" y="3068960"/>
            <a:ext cx="2664297" cy="1368152"/>
          </a:xfrm>
          <a:prstGeom prst="rect">
            <a:avLst/>
          </a:prstGeom>
          <a:solidFill>
            <a:srgbClr val="77933C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kindliches Regulationsproblem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(Verhaltensauffälligkeit)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E1E4BB3-69B8-479D-89DD-778C38951D62}"/>
              </a:ext>
            </a:extLst>
          </p:cNvPr>
          <p:cNvSpPr txBox="1"/>
          <p:nvPr/>
        </p:nvSpPr>
        <p:spPr>
          <a:xfrm>
            <a:off x="2195736" y="184482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 Patient ist die Beziehung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689F037-0C2B-4F6A-8F13-AC6478907F27}"/>
              </a:ext>
            </a:extLst>
          </p:cNvPr>
          <p:cNvSpPr/>
          <p:nvPr/>
        </p:nvSpPr>
        <p:spPr>
          <a:xfrm>
            <a:off x="5724128" y="3068960"/>
            <a:ext cx="2592288" cy="1368152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elterliche physische und psychische Überlastung</a:t>
            </a:r>
          </a:p>
        </p:txBody>
      </p:sp>
    </p:spTree>
    <p:extLst>
      <p:ext uri="{BB962C8B-B14F-4D97-AF65-F5344CB8AC3E}">
        <p14:creationId xmlns:p14="http://schemas.microsoft.com/office/powerpoint/2010/main" val="31842534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ein kurzer Blick in die 							Beratung und Begleitung  					bei exzessivem Schreien</a:t>
            </a:r>
          </a:p>
        </p:txBody>
      </p:sp>
    </p:spTree>
    <p:extLst>
      <p:ext uri="{BB962C8B-B14F-4D97-AF65-F5344CB8AC3E}">
        <p14:creationId xmlns:p14="http://schemas.microsoft.com/office/powerpoint/2010/main" val="3964269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estreifter Pfeil nach rechts 1">
            <a:extLst>
              <a:ext uri="{FF2B5EF4-FFF2-40B4-BE49-F238E27FC236}">
                <a16:creationId xmlns:a16="http://schemas.microsoft.com/office/drawing/2014/main" id="{E7C4903C-6BAF-4C57-BB61-026FCB7A75D6}"/>
              </a:ext>
            </a:extLst>
          </p:cNvPr>
          <p:cNvSpPr/>
          <p:nvPr/>
        </p:nvSpPr>
        <p:spPr>
          <a:xfrm rot="12523995">
            <a:off x="4690105" y="4399086"/>
            <a:ext cx="2019104" cy="313402"/>
          </a:xfrm>
          <a:prstGeom prst="stripedRightArrow">
            <a:avLst/>
          </a:prstGeom>
          <a:solidFill>
            <a:srgbClr val="FFFF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 rot="10800000">
            <a:off x="2554288" y="4005585"/>
            <a:ext cx="3889375" cy="1655763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2771775" y="1340173"/>
            <a:ext cx="3889375" cy="1655762"/>
          </a:xfrm>
          <a:prstGeom prst="curvedDownArrow">
            <a:avLst>
              <a:gd name="adj1" fmla="val 20815"/>
              <a:gd name="adj2" fmla="val 62074"/>
              <a:gd name="adj3" fmla="val 28699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Gestreifter Pfeil nach rechts 1"/>
          <p:cNvSpPr/>
          <p:nvPr/>
        </p:nvSpPr>
        <p:spPr>
          <a:xfrm rot="3714774">
            <a:off x="713923" y="2159270"/>
            <a:ext cx="1512168" cy="288032"/>
          </a:xfrm>
          <a:prstGeom prst="stripedRightArrow">
            <a:avLst/>
          </a:prstGeom>
          <a:solidFill>
            <a:srgbClr val="FFFF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Gestreifter Pfeil nach rechts 8"/>
          <p:cNvSpPr/>
          <p:nvPr/>
        </p:nvSpPr>
        <p:spPr>
          <a:xfrm rot="16200000">
            <a:off x="4211303" y="6021947"/>
            <a:ext cx="937742" cy="360362"/>
          </a:xfrm>
          <a:prstGeom prst="stripedRightArrow">
            <a:avLst/>
          </a:prstGeom>
          <a:solidFill>
            <a:srgbClr val="FFFFCC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1187301" y="1989088"/>
            <a:ext cx="432371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4462561" y="6093296"/>
            <a:ext cx="432371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11560" y="292586"/>
            <a:ext cx="6768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Therapie und Beratung bei exzessivem Schreien</a:t>
            </a: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5292080" y="4221088"/>
            <a:ext cx="432371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563888" y="3646185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2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Zusammenspiel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806A3758-3FB1-4C90-8419-1631B2520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1484784"/>
            <a:ext cx="15843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schreit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E65AE8F6-2ACA-4C47-B0BE-E86D72B8F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870321"/>
            <a:ext cx="2159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beantworten</a:t>
            </a:r>
          </a:p>
        </p:txBody>
      </p:sp>
      <p:sp>
        <p:nvSpPr>
          <p:cNvPr id="18" name="Gestreifter Pfeil nach rechts 8">
            <a:extLst>
              <a:ext uri="{FF2B5EF4-FFF2-40B4-BE49-F238E27FC236}">
                <a16:creationId xmlns:a16="http://schemas.microsoft.com/office/drawing/2014/main" id="{0CC3B690-DB95-4653-AEA1-0A0A9D2153BD}"/>
              </a:ext>
            </a:extLst>
          </p:cNvPr>
          <p:cNvSpPr/>
          <p:nvPr/>
        </p:nvSpPr>
        <p:spPr>
          <a:xfrm rot="6165076">
            <a:off x="6499527" y="2011703"/>
            <a:ext cx="1512168" cy="288032"/>
          </a:xfrm>
          <a:prstGeom prst="stripedRightArrow">
            <a:avLst/>
          </a:prstGeom>
          <a:solidFill>
            <a:srgbClr val="FFFFCC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3C14C79B-5072-4D0D-957B-C63D16E9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152" y="1772816"/>
            <a:ext cx="432371" cy="4318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B12AB086-BD03-49C8-B555-716793DB5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96952"/>
            <a:ext cx="35290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kindliches Regulationsproblem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0823047C-0FB0-40A0-8D5F-39180319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996952"/>
            <a:ext cx="316795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C495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elterliche physische und psychische Überlastung und Erschöpfung</a:t>
            </a:r>
          </a:p>
        </p:txBody>
      </p:sp>
    </p:spTree>
    <p:extLst>
      <p:ext uri="{BB962C8B-B14F-4D97-AF65-F5344CB8AC3E}">
        <p14:creationId xmlns:p14="http://schemas.microsoft.com/office/powerpoint/2010/main" val="1460544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Therapie und Beratung bei exzessivem Schreien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1314450" lvl="2" indent="-514350">
              <a:buFont typeface="Calibri" panose="020F0502020204030204" pitchFamily="34" charset="0"/>
              <a:buChar char="˃"/>
            </a:pPr>
            <a:r>
              <a:rPr lang="de-CH" altLang="de-DE" sz="2000" b="1" dirty="0">
                <a:latin typeface="Calibri" pitchFamily="34" charset="0"/>
              </a:rPr>
              <a:t>Eltern schnell einbestellen </a:t>
            </a:r>
            <a:r>
              <a:rPr lang="de-CH" altLang="de-DE" sz="2000" dirty="0">
                <a:latin typeface="Calibri" pitchFamily="34" charset="0"/>
              </a:rPr>
              <a:t>(hoher Leidensdruck und Verunsicherung)</a:t>
            </a:r>
          </a:p>
          <a:p>
            <a:pPr marL="1314450" lvl="2" indent="-514350">
              <a:buFont typeface="Calibri" panose="020F0502020204030204" pitchFamily="34" charset="0"/>
              <a:buChar char="˃"/>
            </a:pPr>
            <a:r>
              <a:rPr lang="de-CH" altLang="de-DE" sz="2000" b="1" dirty="0">
                <a:latin typeface="Calibri" pitchFamily="34" charset="0"/>
              </a:rPr>
              <a:t>Aufklären über exzessives Schreien </a:t>
            </a:r>
          </a:p>
          <a:p>
            <a:pPr marL="1314450" lvl="2" indent="-514350">
              <a:buFont typeface="Calibri" panose="020F0502020204030204" pitchFamily="34" charset="0"/>
              <a:buChar char="˃"/>
            </a:pPr>
            <a:r>
              <a:rPr lang="de-CH" altLang="de-DE" sz="2000" b="1" dirty="0">
                <a:latin typeface="Calibri" pitchFamily="34" charset="0"/>
              </a:rPr>
              <a:t>Beratung im Umgang mit exzessiv schreienden Säuglingen</a:t>
            </a:r>
          </a:p>
          <a:p>
            <a:pPr marL="1314450" lvl="2" indent="-514350">
              <a:buFont typeface="+mj-lt"/>
              <a:buAutoNum type="arabicPeriod"/>
            </a:pPr>
            <a:endParaRPr lang="de-CH" altLang="de-DE" sz="1800" b="1" dirty="0">
              <a:latin typeface="Calibri" pitchFamily="34" charset="0"/>
            </a:endParaRPr>
          </a:p>
          <a:p>
            <a:pPr marL="1314450" lvl="2" indent="-514350">
              <a:buFont typeface="+mj-lt"/>
              <a:buAutoNum type="arabicPeriod"/>
            </a:pPr>
            <a:endParaRPr lang="de-CH" altLang="de-DE" sz="18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de-CH" altLang="de-DE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 </a:t>
            </a:r>
            <a:r>
              <a:rPr lang="de-CH" altLang="de-DE" sz="1600" b="1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</a:t>
            </a:r>
            <a:r>
              <a:rPr lang="de-CH" altLang="de-DE" sz="2000" b="1" dirty="0">
                <a:latin typeface="Calibri" pitchFamily="34" charset="0"/>
              </a:rPr>
              <a:t>Ziele</a:t>
            </a:r>
          </a:p>
          <a:p>
            <a:pPr marL="1314450" lvl="2" indent="-514350">
              <a:buClr>
                <a:schemeClr val="tx1"/>
              </a:buClr>
              <a:buFont typeface="+mj-lt"/>
              <a:buAutoNum type="arabicPeriod"/>
            </a:pPr>
            <a:r>
              <a:rPr lang="de-CH" altLang="de-DE" sz="2000" b="1" dirty="0">
                <a:solidFill>
                  <a:srgbClr val="DF4E21"/>
                </a:solidFill>
                <a:latin typeface="Calibri" pitchFamily="34" charset="0"/>
              </a:rPr>
              <a:t>ENTLASTUNG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CH" altLang="de-DE" sz="2000" b="1" dirty="0">
                <a:latin typeface="Calibri" pitchFamily="34" charset="0"/>
              </a:rPr>
              <a:t>Sicherheit  im Umgang mit ihrem Kind gewinnen durch</a:t>
            </a:r>
          </a:p>
          <a:p>
            <a:pPr marL="1771650" lvl="3" indent="-514350">
              <a:buFont typeface="Arial" panose="020B0604020202020204" pitchFamily="34" charset="0"/>
              <a:buChar char="•"/>
            </a:pPr>
            <a:r>
              <a:rPr lang="de-CH" altLang="de-DE" dirty="0">
                <a:latin typeface="Calibri" pitchFamily="34" charset="0"/>
              </a:rPr>
              <a:t>Verbesserung des Eltern-Kind-Zusammenspiels</a:t>
            </a:r>
          </a:p>
          <a:p>
            <a:pPr marL="1771650" lvl="3" indent="-514350">
              <a:buFont typeface="Arial" panose="020B0604020202020204" pitchFamily="34" charset="0"/>
              <a:buChar char="•"/>
            </a:pPr>
            <a:r>
              <a:rPr lang="de-CH" altLang="de-DE" dirty="0">
                <a:latin typeface="Calibri" pitchFamily="34" charset="0"/>
              </a:rPr>
              <a:t>Verbesserung der elterliche Kompetenzen</a:t>
            </a:r>
          </a:p>
          <a:p>
            <a:pPr marL="1314450" lvl="2" indent="-514350">
              <a:buFont typeface="+mj-lt"/>
              <a:buAutoNum type="arabicPeriod"/>
            </a:pPr>
            <a:r>
              <a:rPr lang="de-CH" altLang="de-DE" sz="2000" b="1" dirty="0">
                <a:latin typeface="Calibri" pitchFamily="34" charset="0"/>
              </a:rPr>
              <a:t>Selbstregulationsfähigkeit des Kindes fördern</a:t>
            </a:r>
          </a:p>
          <a:p>
            <a:pPr marL="1314450" lvl="2" indent="-514350">
              <a:buFont typeface="+mj-lt"/>
              <a:buAutoNum type="arabicPeriod"/>
            </a:pPr>
            <a:endParaRPr lang="de-CH" altLang="de-DE" sz="2000" dirty="0">
              <a:latin typeface="Calibri" pitchFamily="34" charset="0"/>
            </a:endParaRPr>
          </a:p>
          <a:p>
            <a:pPr marL="1390650" lvl="2" indent="-533400">
              <a:buFont typeface="Wingdings" pitchFamily="2" charset="2"/>
              <a:buAutoNum type="arabicPeriod"/>
            </a:pPr>
            <a:endParaRPr lang="de-CH" altLang="de-DE" sz="1800" dirty="0">
              <a:latin typeface="Calibri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68313" y="1196752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04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Dreimonatskoliken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6077272"/>
          </a:xfrm>
        </p:spPr>
        <p:txBody>
          <a:bodyPr>
            <a:normAutofit fontScale="92500" lnSpcReduction="10000"/>
          </a:bodyPr>
          <a:lstStyle/>
          <a:p>
            <a:pPr marL="400050" indent="-285750">
              <a:spcBef>
                <a:spcPct val="50000"/>
              </a:spcBef>
              <a:buFont typeface="Calibri" panose="020F0502020204030204" pitchFamily="34" charset="0"/>
              <a:buChar char="&gt;"/>
            </a:pPr>
            <a:r>
              <a:rPr lang="de-CH" altLang="de-DE" sz="2000" b="1" dirty="0">
                <a:solidFill>
                  <a:srgbClr val="336699"/>
                </a:solidFill>
              </a:rPr>
              <a:t>Häufigkeit: </a:t>
            </a:r>
            <a:r>
              <a:rPr lang="de-CH" altLang="de-DE" sz="2000" b="1" dirty="0"/>
              <a:t>20 – 30% aller Säuglinge</a:t>
            </a:r>
          </a:p>
          <a:p>
            <a:pPr marL="400050" indent="-285750">
              <a:spcBef>
                <a:spcPct val="50000"/>
              </a:spcBef>
              <a:buFont typeface="Calibri" panose="020F0502020204030204" pitchFamily="34" charset="0"/>
              <a:buChar char="&gt;"/>
            </a:pPr>
            <a:r>
              <a:rPr lang="de-CH" altLang="de-DE" sz="2000" b="1" dirty="0">
                <a:solidFill>
                  <a:srgbClr val="376092"/>
                </a:solidFill>
              </a:rPr>
              <a:t>Verlauf </a:t>
            </a:r>
            <a:r>
              <a:rPr lang="de-CH" altLang="de-DE" sz="2000" dirty="0"/>
              <a:t>oft selbstlimitierend</a:t>
            </a:r>
            <a:endParaRPr lang="de-CH" altLang="de-DE" sz="2000" dirty="0">
              <a:solidFill>
                <a:srgbClr val="DF4E21"/>
              </a:solidFill>
            </a:endParaRPr>
          </a:p>
          <a:p>
            <a:pPr marL="514350" lvl="1" indent="0">
              <a:buNone/>
            </a:pPr>
            <a:endParaRPr lang="de-CH" altLang="de-DE" sz="2000" b="1" dirty="0">
              <a:solidFill>
                <a:srgbClr val="DF4E21"/>
              </a:solidFill>
            </a:endParaRPr>
          </a:p>
          <a:p>
            <a:pPr marL="514350" lvl="1" indent="0">
              <a:buNone/>
            </a:pPr>
            <a:r>
              <a:rPr lang="de-CH" altLang="de-DE" sz="2000" b="1" dirty="0">
                <a:solidFill>
                  <a:srgbClr val="DF4E21"/>
                </a:solidFill>
              </a:rPr>
              <a:t>aber</a:t>
            </a:r>
          </a:p>
          <a:p>
            <a:pPr marL="914400" lvl="2" indent="0"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Persistenz  &gt; 3 Monate in </a:t>
            </a:r>
            <a:r>
              <a:rPr lang="de-CH" altLang="de-DE" sz="2000" dirty="0">
                <a:solidFill>
                  <a:srgbClr val="DF4E21"/>
                </a:solidFill>
              </a:rPr>
              <a:t>30% </a:t>
            </a:r>
            <a:r>
              <a:rPr lang="de-CH" altLang="de-DE" sz="2000" dirty="0">
                <a:solidFill>
                  <a:prstClr val="black"/>
                </a:solidFill>
              </a:rPr>
              <a:t>der Fälle</a:t>
            </a:r>
          </a:p>
          <a:p>
            <a:pPr marL="914400" lvl="2" indent="0"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   </a:t>
            </a:r>
            <a:r>
              <a:rPr lang="de-CH" altLang="de-DE" sz="1600" dirty="0">
                <a:solidFill>
                  <a:srgbClr val="DF4E21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solidFill>
                  <a:prstClr val="black"/>
                </a:solidFill>
              </a:rPr>
              <a:t>    6 – 9fach erhöhte Rate von Schlaf- und </a:t>
            </a:r>
            <a:r>
              <a:rPr lang="de-CH" altLang="de-DE" sz="2000" dirty="0" err="1">
                <a:solidFill>
                  <a:prstClr val="black"/>
                </a:solidFill>
              </a:rPr>
              <a:t>Fütterstörungen</a:t>
            </a:r>
            <a:r>
              <a:rPr lang="de-CH" altLang="de-DE" sz="2000" dirty="0">
                <a:solidFill>
                  <a:prstClr val="black"/>
                </a:solidFill>
              </a:rPr>
              <a:t> </a:t>
            </a:r>
          </a:p>
          <a:p>
            <a:pPr marL="914400" lvl="2" indent="0">
              <a:buNone/>
            </a:pPr>
            <a:r>
              <a:rPr lang="de-CH" altLang="de-DE" sz="2000" dirty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  </a:t>
            </a:r>
            <a:r>
              <a:rPr lang="de-CH" altLang="de-DE" sz="1600" dirty="0">
                <a:solidFill>
                  <a:srgbClr val="DF4E21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000" dirty="0">
                <a:solidFill>
                  <a:srgbClr val="FF0000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   </a:t>
            </a:r>
            <a:r>
              <a:rPr lang="de-CH" altLang="de-DE" sz="2000" dirty="0">
                <a:ea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de-CH" altLang="de-DE" sz="2000" dirty="0">
                <a:solidFill>
                  <a:prstClr val="black"/>
                </a:solidFill>
              </a:rPr>
              <a:t>rhöhtes Risiko für Entwicklung von Verhaltensauffälligkeiten </a:t>
            </a:r>
            <a:endParaRPr lang="de-CH" sz="2000" dirty="0">
              <a:solidFill>
                <a:prstClr val="black"/>
              </a:solidFill>
            </a:endParaRPr>
          </a:p>
          <a:p>
            <a:pPr lvl="2">
              <a:lnSpc>
                <a:spcPct val="120000"/>
              </a:lnSpc>
              <a:buFont typeface="Calibri" panose="020F0502020204030204" pitchFamily="34" charset="0"/>
              <a:buChar char="˃"/>
            </a:pPr>
            <a:endParaRPr lang="de-CH" altLang="de-DE" sz="1800" dirty="0"/>
          </a:p>
          <a:p>
            <a:pPr marL="0" indent="0">
              <a:buNone/>
            </a:pPr>
            <a:r>
              <a:rPr lang="de-CH" altLang="de-DE" sz="1700" dirty="0">
                <a:solidFill>
                  <a:srgbClr val="DF4E21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400" dirty="0">
                <a:solidFill>
                  <a:srgbClr val="DF4E21"/>
                </a:solidFill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de-CH" sz="2200" b="1" dirty="0"/>
              <a:t>Misshandlungsrisiko bei exzessivem Schreien ist hoch! </a:t>
            </a:r>
          </a:p>
          <a:p>
            <a:endParaRPr lang="de-CH" sz="1000" dirty="0"/>
          </a:p>
          <a:p>
            <a:pPr marL="0" indent="0">
              <a:buNone/>
            </a:pPr>
            <a:r>
              <a:rPr lang="de-CH" sz="1700" dirty="0"/>
              <a:t>Niederländische Studie (</a:t>
            </a:r>
            <a:r>
              <a:rPr lang="de-CH" sz="1700" dirty="0" err="1"/>
              <a:t>Rejineveld</a:t>
            </a:r>
            <a:r>
              <a:rPr lang="de-CH" sz="1700" dirty="0"/>
              <a:t> et al. 2004); N = 3 259 Kinder &lt; 6 Monate; anonymisierter Fragebogen</a:t>
            </a:r>
          </a:p>
          <a:p>
            <a:endParaRPr lang="de-CH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CH" altLang="de-DE" sz="1700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2200" dirty="0">
                <a:solidFill>
                  <a:srgbClr val="DF4E2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de-CH" sz="2200" b="1" dirty="0">
                <a:solidFill>
                  <a:srgbClr val="DF4E21"/>
                </a:solidFill>
              </a:rPr>
              <a:t>5.6% </a:t>
            </a:r>
            <a:r>
              <a:rPr lang="de-CH" sz="2200" dirty="0"/>
              <a:t>haben Kind </a:t>
            </a:r>
            <a:r>
              <a:rPr lang="de-CH" sz="2200" b="1" dirty="0"/>
              <a:t>mindestens einmal </a:t>
            </a:r>
            <a:r>
              <a:rPr lang="de-CH" sz="2200" dirty="0"/>
              <a:t>aufgrund seines Schreiens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2200" dirty="0"/>
              <a:t>geschüttelt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2200" dirty="0"/>
              <a:t>geschlagen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2200" dirty="0"/>
              <a:t>versucht, das Schreien zu ersticken </a:t>
            </a:r>
          </a:p>
          <a:p>
            <a:pPr marL="1371600" lvl="3" indent="0">
              <a:spcBef>
                <a:spcPct val="50000"/>
              </a:spcBef>
              <a:buNone/>
            </a:pPr>
            <a:r>
              <a:rPr lang="de-CH" altLang="de-DE" sz="1800" i="1" dirty="0">
                <a:solidFill>
                  <a:prstClr val="black"/>
                </a:solidFill>
              </a:rPr>
              <a:t>                </a:t>
            </a:r>
            <a:endParaRPr lang="de-CH" sz="1800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6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832" y="-2342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CH" sz="2200" b="1" dirty="0"/>
              <a:t>Bausteine in der Therapie- </a:t>
            </a:r>
            <a:r>
              <a:rPr lang="de-CH" sz="2200" b="1"/>
              <a:t>und Beratung </a:t>
            </a:r>
            <a:r>
              <a:rPr lang="de-CH" sz="2200" b="1" dirty="0"/>
              <a:t>bei exzessivem Schreien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09804"/>
              </p:ext>
            </p:extLst>
          </p:nvPr>
        </p:nvGraphicFramePr>
        <p:xfrm>
          <a:off x="230832" y="778417"/>
          <a:ext cx="8805664" cy="589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>
                          <a:solidFill>
                            <a:schemeClr val="bg1"/>
                          </a:solidFill>
                        </a:rPr>
                        <a:t>Selbstregulations-fähigkeit des Kindes verbessern, zB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Strukturierung des Tagesablaufs (essen-schlafen-spielen) Phasen des alleine Spielens zur Unterstützung der Selbstregulation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Reizreduktion; Vermeidung kindlicher Übermüdung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>
                          <a:solidFill>
                            <a:schemeClr val="bg1"/>
                          </a:solidFill>
                        </a:rPr>
                        <a:t>Verbesserung des Eltern-Kind-Zusammenspiels, zB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4E2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besseres Verständnis für kindlicher Signale entwickeln (Hunger; Müdigkeit; Überreizung; Interaktionsbereitschaft) und angemessene Antworten darauf finden/geben (lernen)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baseline="0" dirty="0">
                          <a:solidFill>
                            <a:schemeClr val="tx1"/>
                          </a:solidFill>
                        </a:rPr>
                        <a:t>Vermeidung von Überstimulation (zB andauerndes Herumtragen; ständiges Anbieten immer neuer Reize) und Übermüdung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baseline="0" dirty="0">
                          <a:solidFill>
                            <a:schemeClr val="tx1"/>
                          </a:solidFill>
                        </a:rPr>
                        <a:t>kindlicher Phasen ruhiger Aufmerksamkeit für positiven Austausch nutzen (lächeln, </a:t>
                      </a:r>
                      <a:r>
                        <a:rPr lang="de-CH" sz="1800" b="0" baseline="0" dirty="0" err="1">
                          <a:solidFill>
                            <a:schemeClr val="tx1"/>
                          </a:solidFill>
                        </a:rPr>
                        <a:t>spielchen</a:t>
                      </a:r>
                      <a:r>
                        <a:rPr lang="de-CH" sz="1800" b="0" baseline="0" dirty="0">
                          <a:solidFill>
                            <a:schemeClr val="tx1"/>
                          </a:solidFill>
                        </a:rPr>
                        <a:t>, ‘Gespräche’)=</a:t>
                      </a:r>
                      <a:r>
                        <a:rPr lang="de-CH" sz="1800" b="1" baseline="0" dirty="0">
                          <a:solidFill>
                            <a:schemeClr val="tx1"/>
                          </a:solidFill>
                        </a:rPr>
                        <a:t> entschädigt für vieles</a:t>
                      </a:r>
                      <a:endParaRPr lang="de-CH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197">
                <a:tc>
                  <a:txBody>
                    <a:bodyPr/>
                    <a:lstStyle/>
                    <a:p>
                      <a:pPr algn="l"/>
                      <a:r>
                        <a:rPr lang="de-CH" sz="1800" b="1" dirty="0">
                          <a:solidFill>
                            <a:schemeClr val="tx1"/>
                          </a:solidFill>
                        </a:rPr>
                        <a:t>Elterliche physische und psychische Überlastung und Erschöpfung abbauen, zB</a:t>
                      </a:r>
                    </a:p>
                    <a:p>
                      <a:pPr algn="l"/>
                      <a:endParaRPr lang="de-CH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95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Information zu normaler Entwicklung (schlafen, schreien)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über Gefahr des Schüttelns informieren !!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Identifikation von Belastungs-/Störfaktoren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Raum für Emotionen geben (Wut, Enttäuschung, Abschied vom Traumbaby, Aggression)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Entlastung schaffen von Schuldgefühlen und überhöhten Anforderungen (an sich, an das Kind)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800" b="0" dirty="0">
                          <a:solidFill>
                            <a:schemeClr val="tx1"/>
                          </a:solidFill>
                        </a:rPr>
                        <a:t>Entlastungs- und Unterstützungsmöglichkeiten schaffen (zB. Time-out der Bezugsperson; Einbezug von Partner/Familie u.a.)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27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altLang="de-DE" sz="2200">
                <a:latin typeface="+mn-lt"/>
              </a:rPr>
              <a:t>Ergebnisse</a:t>
            </a:r>
            <a:r>
              <a:rPr lang="de-CH" altLang="de-DE" sz="2400">
                <a:latin typeface="+mn-lt"/>
              </a:rPr>
              <a:t>  </a:t>
            </a:r>
            <a:r>
              <a:rPr lang="de-CH" altLang="de-DE" sz="1800" i="1">
                <a:latin typeface="+mn-lt"/>
              </a:rPr>
              <a:t>(Bsp. </a:t>
            </a:r>
            <a:r>
              <a:rPr lang="de-CH" altLang="de-DE" sz="1800" i="1" dirty="0">
                <a:latin typeface="+mn-lt"/>
              </a:rPr>
              <a:t>Ambulanz für Schreibabys München)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7427913" cy="4525963"/>
          </a:xfrm>
        </p:spPr>
        <p:txBody>
          <a:bodyPr/>
          <a:lstStyle/>
          <a:p>
            <a:pPr>
              <a:buFontTx/>
              <a:buNone/>
            </a:pPr>
            <a:r>
              <a:rPr lang="de-CH" altLang="de-DE" sz="2000" dirty="0"/>
              <a:t>218 Säuglinge mit exzessivem Schreien</a:t>
            </a:r>
          </a:p>
          <a:p>
            <a:pPr>
              <a:buFontTx/>
              <a:buNone/>
            </a:pPr>
            <a:endParaRPr lang="de-CH" altLang="de-DE" sz="2000" dirty="0"/>
          </a:p>
          <a:p>
            <a:pPr>
              <a:buFontTx/>
              <a:buNone/>
            </a:pPr>
            <a:endParaRPr lang="de-CH" altLang="de-DE" sz="1800" dirty="0"/>
          </a:p>
        </p:txBody>
      </p:sp>
      <p:sp>
        <p:nvSpPr>
          <p:cNvPr id="167940" name="Line 4"/>
          <p:cNvSpPr>
            <a:spLocks noChangeShapeType="1"/>
          </p:cNvSpPr>
          <p:nvPr/>
        </p:nvSpPr>
        <p:spPr bwMode="auto">
          <a:xfrm>
            <a:off x="539304" y="1125538"/>
            <a:ext cx="7921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68003" name="Group 6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27088" y="2276475"/>
          <a:ext cx="7715250" cy="1815148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vollständige Besserung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überwiegend gebessert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leichte Besserung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fehlende Besserung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7972" name="Text Box 36"/>
          <p:cNvSpPr txBox="1">
            <a:spLocks noChangeArrowheads="1"/>
          </p:cNvSpPr>
          <p:nvPr/>
        </p:nvSpPr>
        <p:spPr bwMode="auto">
          <a:xfrm>
            <a:off x="611137" y="5373216"/>
            <a:ext cx="756126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Überwiegend gebessert meint: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wenn die negative Interaktionsspirale behoben, die Symptomatik des Kindes </a:t>
            </a:r>
            <a:r>
              <a:rPr kumimoji="0" lang="de-CH" alt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deutlich</a:t>
            </a:r>
            <a:r>
              <a:rPr kumimoji="0" lang="de-CH" alt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vermindert und die Eltern das Probleme verstehen und lösen können</a:t>
            </a:r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>
            <a:off x="755650" y="4652963"/>
            <a:ext cx="7416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der Regel in </a:t>
            </a: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2- 3 Konsultationen</a:t>
            </a:r>
          </a:p>
        </p:txBody>
      </p:sp>
      <p:sp>
        <p:nvSpPr>
          <p:cNvPr id="2" name="Geschweifte Klammer links 1"/>
          <p:cNvSpPr/>
          <p:nvPr/>
        </p:nvSpPr>
        <p:spPr>
          <a:xfrm rot="16200000">
            <a:off x="2159731" y="2672916"/>
            <a:ext cx="504056" cy="230425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907704" y="407707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907704" y="4222249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92.6%</a:t>
            </a:r>
          </a:p>
        </p:txBody>
      </p:sp>
    </p:spTree>
    <p:extLst>
      <p:ext uri="{BB962C8B-B14F-4D97-AF65-F5344CB8AC3E}">
        <p14:creationId xmlns:p14="http://schemas.microsoft.com/office/powerpoint/2010/main" val="12480894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CH" sz="2000" dirty="0"/>
              <a:t>Was nehmen wir mit 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54461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Calibri" panose="020F0502020204030204" pitchFamily="34" charset="0"/>
              <a:buChar char="˃"/>
            </a:pPr>
            <a:r>
              <a:rPr lang="de-CH" altLang="de-DE" sz="2000" dirty="0"/>
              <a:t>bei den Dreimonatskoliken handelt es sich </a:t>
            </a:r>
            <a:r>
              <a:rPr lang="de-CH" altLang="de-DE" sz="2000" b="1" i="1" dirty="0">
                <a:solidFill>
                  <a:srgbClr val="336699"/>
                </a:solidFill>
              </a:rPr>
              <a:t>nicht </a:t>
            </a:r>
            <a:r>
              <a:rPr lang="de-CH" altLang="de-DE" sz="2000" dirty="0"/>
              <a:t>um ein </a:t>
            </a:r>
            <a:r>
              <a:rPr lang="de-CH" altLang="de-DE" sz="2000" b="1" i="1" dirty="0">
                <a:solidFill>
                  <a:srgbClr val="336699"/>
                </a:solidFill>
              </a:rPr>
              <a:t>somatisches Problem, </a:t>
            </a:r>
            <a:r>
              <a:rPr lang="de-CH" altLang="de-DE" sz="2000" dirty="0"/>
              <a:t>sondern um ein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</a:rPr>
              <a:t>Kommunikationsproblem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altLang="de-DE" sz="2000" dirty="0"/>
              <a:t>zwischen Eltern und Kind </a:t>
            </a:r>
          </a:p>
          <a:p>
            <a:pPr>
              <a:lnSpc>
                <a:spcPct val="110000"/>
              </a:lnSpc>
              <a:buFont typeface="Calibri" panose="020F0502020204030204" pitchFamily="34" charset="0"/>
              <a:buChar char="˃"/>
            </a:pPr>
            <a:r>
              <a:rPr lang="de-CH" altLang="de-DE" sz="2000" dirty="0"/>
              <a:t>Regulationsstörungen zeigen sich in der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Symptomtrias </a:t>
            </a:r>
          </a:p>
          <a:p>
            <a:pPr marL="914400" lvl="1" indent="-457200">
              <a:lnSpc>
                <a:spcPct val="110000"/>
              </a:lnSpc>
              <a:buClr>
                <a:srgbClr val="376092"/>
              </a:buClr>
              <a:buFont typeface="+mj-lt"/>
              <a:buAutoNum type="arabicPeriod"/>
            </a:pPr>
            <a:r>
              <a:rPr lang="de-CH" altLang="de-DE" sz="2000" b="1" i="1" dirty="0">
                <a:solidFill>
                  <a:srgbClr val="376092"/>
                </a:solidFill>
              </a:rPr>
              <a:t>Schwierigkeiten</a:t>
            </a:r>
            <a:r>
              <a:rPr lang="de-CH" altLang="de-DE" sz="2000" i="1" dirty="0"/>
              <a:t> </a:t>
            </a:r>
            <a:r>
              <a:rPr lang="de-CH" altLang="de-DE" sz="2000" dirty="0"/>
              <a:t>des Kindes, sein </a:t>
            </a:r>
            <a:r>
              <a:rPr lang="de-CH" altLang="de-DE" sz="2000" b="1" i="1" dirty="0">
                <a:solidFill>
                  <a:srgbClr val="336699"/>
                </a:solidFill>
              </a:rPr>
              <a:t>Verhalten </a:t>
            </a:r>
            <a:r>
              <a:rPr lang="de-CH" altLang="de-DE" sz="2000" dirty="0"/>
              <a:t>angemessen zu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</a:rPr>
              <a:t>regu</a:t>
            </a:r>
            <a:r>
              <a:rPr lang="de-CH" altLang="de-DE" sz="2000" b="1" i="1" dirty="0">
                <a:solidFill>
                  <a:srgbClr val="336699"/>
                </a:solidFill>
              </a:rPr>
              <a:t>lieren</a:t>
            </a:r>
          </a:p>
          <a:p>
            <a:pPr marL="914400" lvl="1" indent="-457200">
              <a:lnSpc>
                <a:spcPct val="110000"/>
              </a:lnSpc>
              <a:buClr>
                <a:srgbClr val="376092"/>
              </a:buClr>
              <a:buFont typeface="+mj-lt"/>
              <a:buAutoNum type="arabicPeriod"/>
            </a:pPr>
            <a:r>
              <a:rPr lang="de-CH" altLang="de-DE" sz="2000" b="1" i="1" dirty="0">
                <a:solidFill>
                  <a:srgbClr val="336699"/>
                </a:solidFill>
              </a:rPr>
              <a:t>Psychische und physische Überlastungssituation/Erschöpfung </a:t>
            </a:r>
            <a:r>
              <a:rPr lang="de-CH" altLang="de-DE" sz="2000" dirty="0"/>
              <a:t>der Eltern</a:t>
            </a:r>
          </a:p>
          <a:p>
            <a:pPr marL="914400" lvl="1" indent="-457200">
              <a:lnSpc>
                <a:spcPct val="110000"/>
              </a:lnSpc>
              <a:buClr>
                <a:srgbClr val="376092"/>
              </a:buClr>
              <a:buFont typeface="+mj-lt"/>
              <a:buAutoNum type="arabicPeriod"/>
            </a:pPr>
            <a:r>
              <a:rPr lang="de-CH" altLang="de-DE" sz="2000" b="1" i="1" dirty="0">
                <a:solidFill>
                  <a:srgbClr val="336699"/>
                </a:solidFill>
              </a:rPr>
              <a:t>dysfunktionale Interaktionsmuster </a:t>
            </a:r>
            <a:r>
              <a:rPr lang="de-CH" altLang="de-DE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</a:t>
            </a:r>
            <a:r>
              <a:rPr lang="de-CH" altLang="de-DE" sz="2000" dirty="0"/>
              <a:t> Umgang mit den Verhaltens-auffälligkeiten des Kindes</a:t>
            </a:r>
          </a:p>
          <a:p>
            <a:pPr>
              <a:lnSpc>
                <a:spcPct val="110000"/>
              </a:lnSpc>
              <a:buFont typeface="Calibri" panose="020F0502020204030204" pitchFamily="34" charset="0"/>
              <a:buChar char="˃"/>
            </a:pPr>
            <a:r>
              <a:rPr lang="de-CH" sz="2000" dirty="0"/>
              <a:t>Bei den Regulationsstörungen handelt es sich um </a:t>
            </a:r>
            <a:r>
              <a:rPr lang="de-CH" sz="2000" b="1" i="1" dirty="0">
                <a:solidFill>
                  <a:schemeClr val="accent1">
                    <a:lumMod val="75000"/>
                  </a:schemeClr>
                </a:solidFill>
              </a:rPr>
              <a:t>elterliche- </a:t>
            </a:r>
            <a:r>
              <a:rPr lang="de-CH" sz="2000" b="1" i="1" u="sng" dirty="0">
                <a:solidFill>
                  <a:schemeClr val="accent1">
                    <a:lumMod val="75000"/>
                  </a:schemeClr>
                </a:solidFill>
              </a:rPr>
              <a:t>und</a:t>
            </a:r>
            <a:r>
              <a:rPr lang="de-CH" sz="2000" b="1" i="1" dirty="0">
                <a:solidFill>
                  <a:schemeClr val="accent1">
                    <a:lumMod val="75000"/>
                  </a:schemeClr>
                </a:solidFill>
              </a:rPr>
              <a:t> kindliche Schwierigkeiten</a:t>
            </a:r>
          </a:p>
          <a:p>
            <a:pPr>
              <a:lnSpc>
                <a:spcPct val="110000"/>
              </a:lnSpc>
              <a:buFont typeface="Calibri" panose="020F0502020204030204" pitchFamily="34" charset="0"/>
              <a:buChar char="˃"/>
            </a:pPr>
            <a:r>
              <a:rPr lang="de-CH" altLang="de-DE" sz="2000" dirty="0"/>
              <a:t>mit einem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</a:rPr>
              <a:t>interaktionellen (zirkulären) Krankheitsverständnis </a:t>
            </a:r>
            <a:r>
              <a:rPr lang="de-CH" altLang="de-DE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CH" altLang="de-DE" sz="2000" dirty="0"/>
              <a:t>kann exzessives Schreien gut verstanden und </a:t>
            </a:r>
            <a:r>
              <a:rPr lang="de-CH" altLang="de-DE" sz="2000" b="1" i="1" dirty="0">
                <a:solidFill>
                  <a:schemeClr val="accent1">
                    <a:lumMod val="75000"/>
                  </a:schemeClr>
                </a:solidFill>
              </a:rPr>
              <a:t>erfolgreich behandelt </a:t>
            </a:r>
            <a:r>
              <a:rPr lang="de-CH" altLang="de-DE" sz="2000" dirty="0"/>
              <a:t>werden</a:t>
            </a:r>
          </a:p>
          <a:p>
            <a:pPr>
              <a:lnSpc>
                <a:spcPct val="110000"/>
              </a:lnSpc>
              <a:buFont typeface="Calibri" panose="020F0502020204030204" pitchFamily="34" charset="0"/>
              <a:buChar char="˃"/>
            </a:pPr>
            <a:endParaRPr lang="de-CH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507565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29630-241C-4E86-B1D0-5FBF2AE1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A662A8-7509-4CDA-82B3-F1DB9A21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dirty="0"/>
              <a:t>Braucht der Säugling einen Psychosomatiker ?</a:t>
            </a:r>
          </a:p>
          <a:p>
            <a:pPr marL="0" indent="0">
              <a:buNone/>
            </a:pPr>
            <a:endParaRPr lang="de-CH" sz="2400" dirty="0"/>
          </a:p>
          <a:p>
            <a:pPr marL="0" indent="0" algn="ctr">
              <a:buNone/>
            </a:pPr>
            <a:r>
              <a:rPr lang="de-CH" sz="4000" b="1" dirty="0">
                <a:solidFill>
                  <a:srgbClr val="DF4E21"/>
                </a:solidFill>
              </a:rPr>
              <a:t>Ja</a:t>
            </a:r>
          </a:p>
          <a:p>
            <a:pPr marL="0" indent="0">
              <a:buNone/>
            </a:pPr>
            <a:endParaRPr lang="de-CH" sz="2400" dirty="0"/>
          </a:p>
          <a:p>
            <a:pPr marL="0" indent="0">
              <a:buNone/>
            </a:pPr>
            <a:r>
              <a:rPr lang="de-CH" sz="2400" dirty="0"/>
              <a:t>oder genauer:</a:t>
            </a:r>
          </a:p>
          <a:p>
            <a:pPr marL="0" indent="0">
              <a:buNone/>
            </a:pPr>
            <a:endParaRPr lang="de-CH" sz="1000" dirty="0"/>
          </a:p>
          <a:p>
            <a:pPr marL="0" indent="0">
              <a:buNone/>
            </a:pPr>
            <a:r>
              <a:rPr lang="de-CH" sz="2400" dirty="0">
                <a:solidFill>
                  <a:schemeClr val="accent1">
                    <a:lumMod val="75000"/>
                  </a:schemeClr>
                </a:solidFill>
              </a:rPr>
              <a:t>der Säugling braucht einen im bio-psycho-sozialen Denken </a:t>
            </a:r>
            <a:r>
              <a:rPr lang="de-CH" sz="2400" b="1" dirty="0">
                <a:solidFill>
                  <a:schemeClr val="accent1">
                    <a:lumMod val="75000"/>
                  </a:schemeClr>
                </a:solidFill>
              </a:rPr>
              <a:t>UND </a:t>
            </a:r>
            <a:r>
              <a:rPr lang="de-CH" sz="2400" dirty="0">
                <a:solidFill>
                  <a:schemeClr val="accent1">
                    <a:lumMod val="75000"/>
                  </a:schemeClr>
                </a:solidFill>
              </a:rPr>
              <a:t>Handeln erfahrenen Arzt oder Ärztin</a:t>
            </a:r>
          </a:p>
        </p:txBody>
      </p:sp>
    </p:spTree>
    <p:extLst>
      <p:ext uri="{BB962C8B-B14F-4D97-AF65-F5344CB8AC3E}">
        <p14:creationId xmlns:p14="http://schemas.microsoft.com/office/powerpoint/2010/main" val="41301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295900" y="5373688"/>
            <a:ext cx="395605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z="1800" i="1" dirty="0">
                <a:solidFill>
                  <a:schemeClr val="tx1"/>
                </a:solidFill>
              </a:rPr>
              <a:t>christian.wuethrich@insel.ch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82625" y="1773238"/>
            <a:ext cx="7345363" cy="2879725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Danke für Ihre Aufmerksamkeit !</a:t>
            </a:r>
          </a:p>
        </p:txBody>
      </p:sp>
    </p:spTree>
    <p:extLst>
      <p:ext uri="{BB962C8B-B14F-4D97-AF65-F5344CB8AC3E}">
        <p14:creationId xmlns:p14="http://schemas.microsoft.com/office/powerpoint/2010/main" val="109159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de-CH" sz="3800" i="1" dirty="0">
                <a:solidFill>
                  <a:schemeClr val="accent1">
                    <a:lumMod val="75000"/>
                  </a:schemeClr>
                </a:solidFill>
              </a:rPr>
              <a:t>		            </a:t>
            </a:r>
          </a:p>
          <a:p>
            <a:pPr marL="0" indent="0">
              <a:buNone/>
            </a:pPr>
            <a:r>
              <a:rPr lang="de-CH" sz="3800" b="1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de-CH" sz="2800" i="1" dirty="0">
                <a:solidFill>
                  <a:schemeClr val="accent1">
                    <a:lumMod val="75000"/>
                  </a:schemeClr>
                </a:solidFill>
              </a:rPr>
              <a:t>das somatische 								Krankheitsverständnis</a:t>
            </a:r>
          </a:p>
          <a:p>
            <a:pPr marL="0" indent="0">
              <a:buNone/>
            </a:pPr>
            <a:r>
              <a:rPr lang="de-CH" sz="2800" b="1" i="1" dirty="0">
                <a:solidFill>
                  <a:srgbClr val="DF4E2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310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3975"/>
            <a:ext cx="8229600" cy="1143000"/>
          </a:xfrm>
        </p:spPr>
        <p:txBody>
          <a:bodyPr/>
          <a:lstStyle/>
          <a:p>
            <a:pPr algn="l"/>
            <a:endParaRPr lang="de-DE" altLang="de-DE" sz="2000">
              <a:latin typeface="+mn-lt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-171451"/>
            <a:ext cx="4762500" cy="69848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de-CH" altLang="de-DE" sz="2000" dirty="0"/>
          </a:p>
          <a:p>
            <a:pPr>
              <a:lnSpc>
                <a:spcPct val="90000"/>
              </a:lnSpc>
            </a:pPr>
            <a:endParaRPr lang="de-CH" altLang="de-DE" sz="2000" dirty="0"/>
          </a:p>
          <a:p>
            <a:pPr marL="0" indent="0">
              <a:lnSpc>
                <a:spcPct val="90000"/>
              </a:lnSpc>
              <a:buNone/>
            </a:pPr>
            <a:r>
              <a:rPr lang="de-CH" altLang="de-DE" sz="2200" b="1" dirty="0">
                <a:solidFill>
                  <a:srgbClr val="336699"/>
                </a:solidFill>
              </a:rPr>
              <a:t>Das somatische Krankheitsverständnis</a:t>
            </a:r>
          </a:p>
          <a:p>
            <a:pPr>
              <a:lnSpc>
                <a:spcPct val="90000"/>
              </a:lnSpc>
              <a:buFontTx/>
              <a:buNone/>
            </a:pPr>
            <a:endParaRPr lang="de-CH" alt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vom Symptom </a:t>
            </a:r>
            <a:r>
              <a:rPr lang="de-CH" altLang="de-DE" sz="2000" b="1" dirty="0">
                <a:solidFill>
                  <a:srgbClr val="DF4E21"/>
                </a:solidFill>
              </a:rPr>
              <a:t>Schreien</a:t>
            </a:r>
            <a:r>
              <a:rPr lang="de-CH" altLang="de-DE" sz="2000" dirty="0"/>
              <a:t>...              </a:t>
            </a:r>
            <a:endParaRPr lang="de-CH" altLang="de-DE" sz="20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i="1" dirty="0"/>
              <a:t>		         </a:t>
            </a:r>
            <a:r>
              <a:rPr lang="de-CH" altLang="de-DE" sz="2000" i="1" dirty="0">
                <a:solidFill>
                  <a:prstClr val="black"/>
                </a:solidFill>
              </a:rPr>
              <a:t>- </a:t>
            </a:r>
            <a:r>
              <a:rPr lang="de-CH" altLang="de-DE" sz="2000" dirty="0">
                <a:solidFill>
                  <a:prstClr val="black"/>
                </a:solidFill>
              </a:rPr>
              <a:t>Reflux</a:t>
            </a:r>
          </a:p>
          <a:p>
            <a:pPr lvl="0">
              <a:lnSpc>
                <a:spcPct val="90000"/>
              </a:lnSpc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		         - Schmerzen</a:t>
            </a:r>
          </a:p>
          <a:p>
            <a:pPr lvl="0">
              <a:lnSpc>
                <a:spcPct val="90000"/>
              </a:lnSpc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	   	         - Unverträglichkeiten</a:t>
            </a:r>
          </a:p>
          <a:p>
            <a:pPr lvl="0">
              <a:lnSpc>
                <a:spcPct val="90000"/>
              </a:lnSpc>
              <a:buNone/>
            </a:pPr>
            <a:r>
              <a:rPr lang="de-CH" altLang="de-DE" sz="2000" dirty="0">
                <a:solidFill>
                  <a:prstClr val="black"/>
                </a:solidFill>
              </a:rPr>
              <a:t>		         - Blähungen</a:t>
            </a:r>
            <a:endParaRPr lang="de-CH" altLang="de-DE" sz="2000" dirty="0"/>
          </a:p>
          <a:p>
            <a:pPr>
              <a:lnSpc>
                <a:spcPct val="90000"/>
              </a:lnSpc>
              <a:buFontTx/>
              <a:buNone/>
            </a:pPr>
            <a:endParaRPr lang="de-CH" altLang="de-DE" sz="20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de-CH" altLang="de-DE" sz="2000" dirty="0"/>
              <a:t>                            ... zur Beschreibung eines      	  		Krankheitsbildes 	</a:t>
            </a:r>
            <a:r>
              <a:rPr lang="de-CH" altLang="de-DE" sz="2000" b="1" dirty="0">
                <a:solidFill>
                  <a:srgbClr val="DF4E21"/>
                </a:solidFill>
              </a:rPr>
              <a:t>	 	            	Dreimonatskolik</a:t>
            </a:r>
            <a:endParaRPr lang="de-CH" altLang="de-DE" sz="2000" i="1" dirty="0"/>
          </a:p>
        </p:txBody>
      </p:sp>
      <p:sp>
        <p:nvSpPr>
          <p:cNvPr id="4" name="AutoShape 15">
            <a:extLst>
              <a:ext uri="{FF2B5EF4-FFF2-40B4-BE49-F238E27FC236}">
                <a16:creationId xmlns:a16="http://schemas.microsoft.com/office/drawing/2014/main" id="{A108B596-409F-433D-B580-BF2666DB3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44" y="3356992"/>
            <a:ext cx="976312" cy="215900"/>
          </a:xfrm>
          <a:prstGeom prst="rightArrow">
            <a:avLst>
              <a:gd name="adj1" fmla="val 50000"/>
              <a:gd name="adj2" fmla="val 11305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5">
            <a:extLst>
              <a:ext uri="{FF2B5EF4-FFF2-40B4-BE49-F238E27FC236}">
                <a16:creationId xmlns:a16="http://schemas.microsoft.com/office/drawing/2014/main" id="{AB01541C-88CB-4752-88C8-A5A25F364C6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86471" y="4251783"/>
            <a:ext cx="658690" cy="288032"/>
          </a:xfrm>
          <a:prstGeom prst="rightArrow">
            <a:avLst>
              <a:gd name="adj1" fmla="val 41726"/>
              <a:gd name="adj2" fmla="val 11305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BEF5C0-365A-44B9-853B-9EE14A09F4C8}"/>
              </a:ext>
            </a:extLst>
          </p:cNvPr>
          <p:cNvSpPr txBox="1"/>
          <p:nvPr/>
        </p:nvSpPr>
        <p:spPr>
          <a:xfrm>
            <a:off x="2051720" y="479715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zur Behandlung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versch. </a:t>
            </a:r>
            <a:r>
              <a:rPr kumimoji="0" lang="de-C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therap</a:t>
            </a: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Massnahmen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B4733FB4-5DEB-473E-B0DF-418DD4DCA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589240"/>
            <a:ext cx="2520950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Suche nach einer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CH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URSACHE</a:t>
            </a:r>
          </a:p>
        </p:txBody>
      </p:sp>
    </p:spTree>
    <p:extLst>
      <p:ext uri="{BB962C8B-B14F-4D97-AF65-F5344CB8AC3E}">
        <p14:creationId xmlns:p14="http://schemas.microsoft.com/office/powerpoint/2010/main" val="16403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93FD5-C98D-4ECA-A332-0B875AD3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altLang="de-DE" sz="2400" dirty="0">
                <a:solidFill>
                  <a:prstClr val="black"/>
                </a:solidFill>
              </a:rPr>
              <a:t>Hintergrund der Dreimonatskoliken</a:t>
            </a:r>
            <a:endParaRPr lang="de-CH" sz="2400" dirty="0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CDBDF8E-631C-4ABE-A759-0C86522F0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44" y="1268760"/>
            <a:ext cx="80648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698A59B-E3BD-4560-966F-64F472662F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Calibri" pitchFamily="34" charset="0"/>
                <a:cs typeface="Calibri" pitchFamily="34" charset="0"/>
                <a:sym typeface="Wingdings" pitchFamily="2" charset="2"/>
              </a:rPr>
              <a:t>    	     	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für die Dreimonatskoliken findet sich nur in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DF4E2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≈ 5-10 % 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eine organische Ursache/Erklärung      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CC749CE-21F0-4344-91F2-7D9D55C7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645024"/>
            <a:ext cx="8208714" cy="23762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ein somatisches Verständnis wie auch die daraus abgeleiteten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Therapiemassnahmen helfen nicht, das Symptom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‘Dreimonatskoliken’ erfolgreich zu behandeln </a:t>
            </a:r>
          </a:p>
        </p:txBody>
      </p:sp>
    </p:spTree>
    <p:extLst>
      <p:ext uri="{BB962C8B-B14F-4D97-AF65-F5344CB8AC3E}">
        <p14:creationId xmlns:p14="http://schemas.microsoft.com/office/powerpoint/2010/main" val="3304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2400" dirty="0"/>
              <a:t>Was nun?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de-CH" altLang="de-DE" sz="1600" dirty="0">
                <a:solidFill>
                  <a:srgbClr val="336699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de-CH" altLang="de-DE" sz="1800" dirty="0">
                <a:solidFill>
                  <a:srgbClr val="336699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   </a:t>
            </a:r>
            <a:r>
              <a:rPr lang="de-CH" altLang="de-DE" sz="2000" b="1" dirty="0">
                <a:solidFill>
                  <a:srgbClr val="336699"/>
                </a:solidFill>
              </a:rPr>
              <a:t>Offene Fragen:</a:t>
            </a:r>
          </a:p>
          <a:p>
            <a:pPr marL="400050" lvl="1" indent="0">
              <a:buNone/>
            </a:pPr>
            <a:endParaRPr lang="de-CH" altLang="de-DE" sz="2000" u="sng" dirty="0"/>
          </a:p>
          <a:p>
            <a:pPr marL="0" indent="0">
              <a:spcBef>
                <a:spcPct val="50000"/>
              </a:spcBef>
              <a:buNone/>
            </a:pPr>
            <a:r>
              <a:rPr lang="de-CH" altLang="de-DE" sz="2000" dirty="0"/>
              <a:t>	wenn somatische Ursachen </a:t>
            </a:r>
            <a:r>
              <a:rPr lang="de-CH" altLang="de-DE" sz="2000" b="1" i="1" dirty="0"/>
              <a:t>selten</a:t>
            </a:r>
            <a:r>
              <a:rPr lang="de-CH" altLang="de-DE" sz="2000" i="1" dirty="0"/>
              <a:t> </a:t>
            </a:r>
            <a:r>
              <a:rPr lang="de-CH" altLang="de-DE" sz="2000" dirty="0"/>
              <a:t>für die Dreimonatskoliken 	verantwortlich gemacht werden können …..</a:t>
            </a:r>
          </a:p>
          <a:p>
            <a:pPr marL="0" indent="0">
              <a:spcBef>
                <a:spcPct val="50000"/>
              </a:spcBef>
              <a:buNone/>
            </a:pPr>
            <a:endParaRPr lang="de-CH" altLang="de-DE" sz="2000" dirty="0"/>
          </a:p>
          <a:p>
            <a:pPr marL="1200150" lvl="2" indent="-342900">
              <a:spcBef>
                <a:spcPct val="50000"/>
              </a:spcBef>
              <a:buFont typeface="+mj-lt"/>
              <a:buAutoNum type="arabicPeriod"/>
            </a:pPr>
            <a:r>
              <a:rPr lang="de-CH" altLang="de-DE" sz="2000" dirty="0"/>
              <a:t>gibt es ein Krankheitsverständnis, welches in der Lage ist, das Symptom ‘Dreimonatskoliken’ besser zu verstehen ? </a:t>
            </a:r>
          </a:p>
          <a:p>
            <a:pPr marL="1200150" lvl="2" indent="-342900">
              <a:spcBef>
                <a:spcPct val="50000"/>
              </a:spcBef>
              <a:buFont typeface="+mj-lt"/>
              <a:buAutoNum type="arabicPeriod"/>
            </a:pPr>
            <a:r>
              <a:rPr lang="de-CH" altLang="de-DE" sz="2000" dirty="0"/>
              <a:t>können daraus effiziente Therapiemöglichkeiten abgeleitet werden? </a:t>
            </a:r>
          </a:p>
          <a:p>
            <a:pPr marL="0" indent="0">
              <a:buNone/>
            </a:pPr>
            <a:endParaRPr lang="de-CH" sz="22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9750" y="1124744"/>
            <a:ext cx="8280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de-CH" sz="3800" i="1" dirty="0">
                <a:solidFill>
                  <a:schemeClr val="accent1">
                    <a:lumMod val="75000"/>
                  </a:schemeClr>
                </a:solidFill>
              </a:rPr>
              <a:t>		            </a:t>
            </a:r>
          </a:p>
          <a:p>
            <a:pPr marL="0" indent="0">
              <a:buNone/>
            </a:pPr>
            <a:r>
              <a:rPr lang="de-CH" sz="3800" b="1" i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de-CH" sz="2800" i="1" dirty="0">
                <a:solidFill>
                  <a:schemeClr val="accent1">
                    <a:lumMod val="75000"/>
                  </a:schemeClr>
                </a:solidFill>
              </a:rPr>
              <a:t>das interaktionelle	Krankheitsverständnis</a:t>
            </a:r>
          </a:p>
          <a:p>
            <a:pPr marL="0" indent="0">
              <a:buNone/>
            </a:pPr>
            <a:r>
              <a:rPr lang="de-CH" sz="2600" b="1" i="1" dirty="0">
                <a:solidFill>
                  <a:srgbClr val="DF4E2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19100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Bildschirmpräsentation (4:3)</PresentationFormat>
  <Paragraphs>500</Paragraphs>
  <Slides>44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44</vt:i4>
      </vt:variant>
    </vt:vector>
  </HeadingPairs>
  <TitlesOfParts>
    <vt:vector size="51" baseType="lpstr">
      <vt:lpstr>Arial</vt:lpstr>
      <vt:lpstr>Calibri</vt:lpstr>
      <vt:lpstr>Courier New</vt:lpstr>
      <vt:lpstr>Symbol</vt:lpstr>
      <vt:lpstr>Wingdings</vt:lpstr>
      <vt:lpstr>Larissa</vt:lpstr>
      <vt:lpstr>1_Larissa</vt:lpstr>
      <vt:lpstr>PowerPoint-Präsentation</vt:lpstr>
      <vt:lpstr>Dreimonatskoliken I</vt:lpstr>
      <vt:lpstr>Dreimonatskoliken II</vt:lpstr>
      <vt:lpstr>Dreimonatskoliken III</vt:lpstr>
      <vt:lpstr>PowerPoint-Präsentation</vt:lpstr>
      <vt:lpstr>PowerPoint-Präsentation</vt:lpstr>
      <vt:lpstr>Hintergrund der Dreimonatskoliken</vt:lpstr>
      <vt:lpstr>Was nun?</vt:lpstr>
      <vt:lpstr>PowerPoint-Präsentation</vt:lpstr>
      <vt:lpstr>Schreien unter dem Gesichtspunkt der Entwicklung </vt:lpstr>
      <vt:lpstr>Das interaktionelle Krankheitsverständnis</vt:lpstr>
      <vt:lpstr>PowerPoint-Präsentation</vt:lpstr>
      <vt:lpstr>PowerPoint-Präsentation</vt:lpstr>
      <vt:lpstr>Wie reagiert das Umfeld auf das Schreien?</vt:lpstr>
      <vt:lpstr>Wie reagiert das Umfeld auf das Schreien?</vt:lpstr>
      <vt:lpstr>Was machen die Eltern?</vt:lpstr>
      <vt:lpstr>Wie reagiert das Umfeld auf das Schreien?</vt:lpstr>
      <vt:lpstr>Was passiert beim Kind?</vt:lpstr>
      <vt:lpstr>PowerPoint-Präsentation</vt:lpstr>
      <vt:lpstr>Regulationsstörungen im Säuglings- und Kleinkindalter</vt:lpstr>
      <vt:lpstr>PowerPoint-Präsentation</vt:lpstr>
      <vt:lpstr>PowerPoint-Präsentation</vt:lpstr>
      <vt:lpstr>PowerPoint-Präsentation</vt:lpstr>
      <vt:lpstr>PowerPoint-Präsentation</vt:lpstr>
      <vt:lpstr>Selbstregulationsfähigkeit des Säuglings</vt:lpstr>
      <vt:lpstr>Selbstregulationsfähigkeit des Säuglings</vt:lpstr>
      <vt:lpstr>Selbstregulationsfähigkeit des Säuglings</vt:lpstr>
      <vt:lpstr>PowerPoint-Präsentation</vt:lpstr>
      <vt:lpstr>PowerPoint-Präsentation</vt:lpstr>
      <vt:lpstr>Die intuitive elterliche Kompetenz I </vt:lpstr>
      <vt:lpstr>Die intuitive elterliche Kompetenz II  </vt:lpstr>
      <vt:lpstr>Die intuitive elterliche Kompetenz III </vt:lpstr>
      <vt:lpstr>Zusammenfassung I</vt:lpstr>
      <vt:lpstr>PowerPoint-Präsentation</vt:lpstr>
      <vt:lpstr>PowerPoint-Präsentation</vt:lpstr>
      <vt:lpstr>Exzessives Schreien - Zusammenfassung</vt:lpstr>
      <vt:lpstr>PowerPoint-Präsentation</vt:lpstr>
      <vt:lpstr>PowerPoint-Präsentation</vt:lpstr>
      <vt:lpstr>Therapie und Beratung bei exzessivem Schreien</vt:lpstr>
      <vt:lpstr>Bausteine in der Therapie- und Beratung bei exzessivem Schreien</vt:lpstr>
      <vt:lpstr>Ergebnisse  (Bsp. Ambulanz für Schreibabys München)</vt:lpstr>
      <vt:lpstr>Was nehmen wir mit …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</dc:creator>
  <cp:lastModifiedBy>Astrid Roos</cp:lastModifiedBy>
  <cp:revision>615</cp:revision>
  <cp:lastPrinted>2019-03-26T16:12:54Z</cp:lastPrinted>
  <dcterms:created xsi:type="dcterms:W3CDTF">2014-04-19T08:12:16Z</dcterms:created>
  <dcterms:modified xsi:type="dcterms:W3CDTF">2019-05-14T13:24:06Z</dcterms:modified>
</cp:coreProperties>
</file>